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5"/>
  </p:notesMasterIdLst>
  <p:sldIdLst>
    <p:sldId id="258" r:id="rId3"/>
    <p:sldId id="260" r:id="rId4"/>
  </p:sldIdLst>
  <p:sldSz cx="6858000" cy="9906000" type="A4"/>
  <p:notesSz cx="6797675" cy="9926638"/>
  <p:defaultTextStyle>
    <a:defPPr>
      <a:defRPr lang="ja-JP"/>
    </a:defPPr>
    <a:lvl1pPr marL="0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919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838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757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677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596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3515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2434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1353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3399"/>
    <a:srgbClr val="FFCCFF"/>
    <a:srgbClr val="CCFF99"/>
    <a:srgbClr val="FF99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3758" autoAdjust="0"/>
  </p:normalViewPr>
  <p:slideViewPr>
    <p:cSldViewPr>
      <p:cViewPr varScale="1">
        <p:scale>
          <a:sx n="60" d="100"/>
          <a:sy n="60" d="100"/>
        </p:scale>
        <p:origin x="2117" y="34"/>
      </p:cViewPr>
      <p:guideLst>
        <p:guide orient="horz" pos="3121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712" cy="496729"/>
          </a:xfrm>
          <a:prstGeom prst="rect">
            <a:avLst/>
          </a:prstGeom>
        </p:spPr>
        <p:txBody>
          <a:bodyPr vert="horz" lIns="91378" tIns="45690" rIns="91378" bIns="4569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375" y="1"/>
            <a:ext cx="2945712" cy="496729"/>
          </a:xfrm>
          <a:prstGeom prst="rect">
            <a:avLst/>
          </a:prstGeom>
        </p:spPr>
        <p:txBody>
          <a:bodyPr vert="horz" lIns="91378" tIns="45690" rIns="91378" bIns="45690" rtlCol="0"/>
          <a:lstStyle>
            <a:lvl1pPr algn="r">
              <a:defRPr sz="1200"/>
            </a:lvl1pPr>
          </a:lstStyle>
          <a:p>
            <a:fld id="{529D6EE2-328F-42BC-A032-403EF029204C}" type="datetimeFigureOut">
              <a:rPr kumimoji="1" lang="ja-JP" altLang="en-US" smtClean="0"/>
              <a:t>2018/7/28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78" tIns="45690" rIns="91378" bIns="4569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296" y="4714955"/>
            <a:ext cx="5439092" cy="4467383"/>
          </a:xfrm>
          <a:prstGeom prst="rect">
            <a:avLst/>
          </a:prstGeom>
        </p:spPr>
        <p:txBody>
          <a:bodyPr vert="horz" lIns="91378" tIns="45690" rIns="91378" bIns="4569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326"/>
            <a:ext cx="2945712" cy="496728"/>
          </a:xfrm>
          <a:prstGeom prst="rect">
            <a:avLst/>
          </a:prstGeom>
        </p:spPr>
        <p:txBody>
          <a:bodyPr vert="horz" lIns="91378" tIns="45690" rIns="91378" bIns="4569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375" y="9428326"/>
            <a:ext cx="2945712" cy="496728"/>
          </a:xfrm>
          <a:prstGeom prst="rect">
            <a:avLst/>
          </a:prstGeom>
        </p:spPr>
        <p:txBody>
          <a:bodyPr vert="horz" lIns="91378" tIns="45690" rIns="91378" bIns="45690" rtlCol="0" anchor="b"/>
          <a:lstStyle>
            <a:lvl1pPr algn="r">
              <a:defRPr sz="1200"/>
            </a:lvl1pPr>
          </a:lstStyle>
          <a:p>
            <a:fld id="{B752143C-938B-499A-AD68-74FF355F7D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9977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2143C-938B-499A-AD68-74FF355F7DA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9429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2143C-938B-499A-AD68-74FF355F7DA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435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F10-D5D0-4926-9FCE-7E9F359BE904}" type="datetimeFigureOut">
              <a:rPr kumimoji="1" lang="ja-JP" altLang="en-US" smtClean="0"/>
              <a:pPr/>
              <a:t>2018/7/28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430F-5BDF-4EC6-A3DB-FB5A1491D92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F10-D5D0-4926-9FCE-7E9F359BE904}" type="datetimeFigureOut">
              <a:rPr kumimoji="1" lang="ja-JP" altLang="en-US" smtClean="0"/>
              <a:pPr/>
              <a:t>2018/7/28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430F-5BDF-4EC6-A3DB-FB5A1491D92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F10-D5D0-4926-9FCE-7E9F359BE904}" type="datetimeFigureOut">
              <a:rPr kumimoji="1" lang="ja-JP" altLang="en-US" smtClean="0"/>
              <a:pPr/>
              <a:t>2018/7/28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430F-5BDF-4EC6-A3DB-FB5A1491D92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F10-D5D0-4926-9FCE-7E9F359BE904}" type="datetimeFigureOut">
              <a:rPr kumimoji="1" lang="ja-JP" altLang="en-US" smtClean="0"/>
              <a:pPr/>
              <a:t>2018/7/28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430F-5BDF-4EC6-A3DB-FB5A1491D92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1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3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75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43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35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F10-D5D0-4926-9FCE-7E9F359BE904}" type="datetimeFigureOut">
              <a:rPr kumimoji="1" lang="ja-JP" altLang="en-US" smtClean="0"/>
              <a:pPr/>
              <a:t>2018/7/28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430F-5BDF-4EC6-A3DB-FB5A1491D92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28950" cy="653750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0"/>
            <a:ext cx="3028950" cy="653750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F10-D5D0-4926-9FCE-7E9F359BE904}" type="datetimeFigureOut">
              <a:rPr kumimoji="1" lang="ja-JP" altLang="en-US" smtClean="0"/>
              <a:pPr/>
              <a:t>2018/7/28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430F-5BDF-4EC6-A3DB-FB5A1491D92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9" indent="0">
              <a:buNone/>
              <a:defRPr sz="2100" b="1"/>
            </a:lvl2pPr>
            <a:lvl3pPr marL="957838" indent="0">
              <a:buNone/>
              <a:defRPr sz="1900" b="1"/>
            </a:lvl3pPr>
            <a:lvl4pPr marL="1436757" indent="0">
              <a:buNone/>
              <a:defRPr sz="1700" b="1"/>
            </a:lvl4pPr>
            <a:lvl5pPr marL="1915677" indent="0">
              <a:buNone/>
              <a:defRPr sz="1700" b="1"/>
            </a:lvl5pPr>
            <a:lvl6pPr marL="2394596" indent="0">
              <a:buNone/>
              <a:defRPr sz="1700" b="1"/>
            </a:lvl6pPr>
            <a:lvl7pPr marL="2873515" indent="0">
              <a:buNone/>
              <a:defRPr sz="1700" b="1"/>
            </a:lvl7pPr>
            <a:lvl8pPr marL="3352434" indent="0">
              <a:buNone/>
              <a:defRPr sz="1700" b="1"/>
            </a:lvl8pPr>
            <a:lvl9pPr marL="3831353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9" indent="0">
              <a:buNone/>
              <a:defRPr sz="2100" b="1"/>
            </a:lvl2pPr>
            <a:lvl3pPr marL="957838" indent="0">
              <a:buNone/>
              <a:defRPr sz="1900" b="1"/>
            </a:lvl3pPr>
            <a:lvl4pPr marL="1436757" indent="0">
              <a:buNone/>
              <a:defRPr sz="1700" b="1"/>
            </a:lvl4pPr>
            <a:lvl5pPr marL="1915677" indent="0">
              <a:buNone/>
              <a:defRPr sz="1700" b="1"/>
            </a:lvl5pPr>
            <a:lvl6pPr marL="2394596" indent="0">
              <a:buNone/>
              <a:defRPr sz="1700" b="1"/>
            </a:lvl6pPr>
            <a:lvl7pPr marL="2873515" indent="0">
              <a:buNone/>
              <a:defRPr sz="1700" b="1"/>
            </a:lvl7pPr>
            <a:lvl8pPr marL="3352434" indent="0">
              <a:buNone/>
              <a:defRPr sz="1700" b="1"/>
            </a:lvl8pPr>
            <a:lvl9pPr marL="3831353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7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F10-D5D0-4926-9FCE-7E9F359BE904}" type="datetimeFigureOut">
              <a:rPr kumimoji="1" lang="ja-JP" altLang="en-US" smtClean="0"/>
              <a:pPr/>
              <a:t>2018/7/28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430F-5BDF-4EC6-A3DB-FB5A1491D92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F10-D5D0-4926-9FCE-7E9F359BE904}" type="datetimeFigureOut">
              <a:rPr kumimoji="1" lang="ja-JP" altLang="en-US" smtClean="0"/>
              <a:pPr/>
              <a:t>2018/7/28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430F-5BDF-4EC6-A3DB-FB5A1491D92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F10-D5D0-4926-9FCE-7E9F359BE904}" type="datetimeFigureOut">
              <a:rPr kumimoji="1" lang="ja-JP" altLang="en-US" smtClean="0"/>
              <a:pPr/>
              <a:t>2018/7/28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430F-5BDF-4EC6-A3DB-FB5A1491D92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4" cy="1678516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4" cy="6775980"/>
          </a:xfrm>
        </p:spPr>
        <p:txBody>
          <a:bodyPr/>
          <a:lstStyle>
            <a:lvl1pPr marL="0" indent="0">
              <a:buNone/>
              <a:defRPr sz="1500"/>
            </a:lvl1pPr>
            <a:lvl2pPr marL="478919" indent="0">
              <a:buNone/>
              <a:defRPr sz="1300"/>
            </a:lvl2pPr>
            <a:lvl3pPr marL="957838" indent="0">
              <a:buNone/>
              <a:defRPr sz="1000"/>
            </a:lvl3pPr>
            <a:lvl4pPr marL="1436757" indent="0">
              <a:buNone/>
              <a:defRPr sz="900"/>
            </a:lvl4pPr>
            <a:lvl5pPr marL="1915677" indent="0">
              <a:buNone/>
              <a:defRPr sz="900"/>
            </a:lvl5pPr>
            <a:lvl6pPr marL="2394596" indent="0">
              <a:buNone/>
              <a:defRPr sz="900"/>
            </a:lvl6pPr>
            <a:lvl7pPr marL="2873515" indent="0">
              <a:buNone/>
              <a:defRPr sz="900"/>
            </a:lvl7pPr>
            <a:lvl8pPr marL="3352434" indent="0">
              <a:buNone/>
              <a:defRPr sz="900"/>
            </a:lvl8pPr>
            <a:lvl9pPr marL="3831353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F10-D5D0-4926-9FCE-7E9F359BE904}" type="datetimeFigureOut">
              <a:rPr kumimoji="1" lang="ja-JP" altLang="en-US" smtClean="0"/>
              <a:pPr/>
              <a:t>2018/7/28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430F-5BDF-4EC6-A3DB-FB5A1491D92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919" indent="0">
              <a:buNone/>
              <a:defRPr sz="2900"/>
            </a:lvl2pPr>
            <a:lvl3pPr marL="957838" indent="0">
              <a:buNone/>
              <a:defRPr sz="2500"/>
            </a:lvl3pPr>
            <a:lvl4pPr marL="1436757" indent="0">
              <a:buNone/>
              <a:defRPr sz="2100"/>
            </a:lvl4pPr>
            <a:lvl5pPr marL="1915677" indent="0">
              <a:buNone/>
              <a:defRPr sz="2100"/>
            </a:lvl5pPr>
            <a:lvl6pPr marL="2394596" indent="0">
              <a:buNone/>
              <a:defRPr sz="2100"/>
            </a:lvl6pPr>
            <a:lvl7pPr marL="2873515" indent="0">
              <a:buNone/>
              <a:defRPr sz="2100"/>
            </a:lvl7pPr>
            <a:lvl8pPr marL="3352434" indent="0">
              <a:buNone/>
              <a:defRPr sz="2100"/>
            </a:lvl8pPr>
            <a:lvl9pPr marL="3831353" indent="0">
              <a:buNone/>
              <a:defRPr sz="2100"/>
            </a:lvl9pPr>
          </a:lstStyle>
          <a:p>
            <a:r>
              <a:rPr kumimoji="1" lang="ja-JP" altLang="en-US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9"/>
          </a:xfrm>
        </p:spPr>
        <p:txBody>
          <a:bodyPr/>
          <a:lstStyle>
            <a:lvl1pPr marL="0" indent="0">
              <a:buNone/>
              <a:defRPr sz="1500"/>
            </a:lvl1pPr>
            <a:lvl2pPr marL="478919" indent="0">
              <a:buNone/>
              <a:defRPr sz="1300"/>
            </a:lvl2pPr>
            <a:lvl3pPr marL="957838" indent="0">
              <a:buNone/>
              <a:defRPr sz="1000"/>
            </a:lvl3pPr>
            <a:lvl4pPr marL="1436757" indent="0">
              <a:buNone/>
              <a:defRPr sz="900"/>
            </a:lvl4pPr>
            <a:lvl5pPr marL="1915677" indent="0">
              <a:buNone/>
              <a:defRPr sz="900"/>
            </a:lvl5pPr>
            <a:lvl6pPr marL="2394596" indent="0">
              <a:buNone/>
              <a:defRPr sz="900"/>
            </a:lvl6pPr>
            <a:lvl7pPr marL="2873515" indent="0">
              <a:buNone/>
              <a:defRPr sz="900"/>
            </a:lvl7pPr>
            <a:lvl8pPr marL="3352434" indent="0">
              <a:buNone/>
              <a:defRPr sz="900"/>
            </a:lvl8pPr>
            <a:lvl9pPr marL="3831353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DF10-D5D0-4926-9FCE-7E9F359BE904}" type="datetimeFigureOut">
              <a:rPr kumimoji="1" lang="ja-JP" altLang="en-US" smtClean="0"/>
              <a:pPr/>
              <a:t>2018/7/28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430F-5BDF-4EC6-A3DB-FB5A1491D92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1"/>
          </a:xfrm>
          <a:prstGeom prst="rect">
            <a:avLst/>
          </a:prstGeom>
        </p:spPr>
        <p:txBody>
          <a:bodyPr vert="horz" lIns="95784" tIns="47892" rIns="95784" bIns="47892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0"/>
            <a:ext cx="6172200" cy="6537502"/>
          </a:xfrm>
          <a:prstGeom prst="rect">
            <a:avLst/>
          </a:prstGeom>
        </p:spPr>
        <p:txBody>
          <a:bodyPr vert="horz" lIns="95784" tIns="47892" rIns="95784" bIns="47892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FDF10-D5D0-4926-9FCE-7E9F359BE904}" type="datetimeFigureOut">
              <a:rPr kumimoji="1" lang="ja-JP" altLang="en-US" smtClean="0"/>
              <a:pPr/>
              <a:t>2018/7/28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7430F-5BDF-4EC6-A3DB-FB5A1491D92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838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89" indent="-359189" algn="l" defTabSz="957838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44" indent="-299324" algn="l" defTabSz="957838" rtl="0" eaLnBrk="1" latinLnBrk="0" hangingPunct="1">
        <a:spcBef>
          <a:spcPct val="20000"/>
        </a:spcBef>
        <a:buFont typeface="Arial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98" indent="-239460" algn="l" defTabSz="957838" rtl="0" eaLnBrk="1" latinLnBrk="0" hangingPunct="1">
        <a:spcBef>
          <a:spcPct val="20000"/>
        </a:spcBef>
        <a:buFont typeface="Arial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217" indent="-239460" algn="l" defTabSz="957838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136" indent="-239460" algn="l" defTabSz="957838" rtl="0" eaLnBrk="1" latinLnBrk="0" hangingPunct="1">
        <a:spcBef>
          <a:spcPct val="20000"/>
        </a:spcBef>
        <a:buFont typeface="Arial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4055" indent="-239460" algn="l" defTabSz="957838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75" indent="-239460" algn="l" defTabSz="957838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94" indent="-239460" algn="l" defTabSz="957838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813" indent="-239460" algn="l" defTabSz="957838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19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38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57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77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96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515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434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353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wmf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microsoft.com/office/2007/relationships/hdphoto" Target="../media/hdphoto1.wdp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825606" y="295646"/>
            <a:ext cx="5290161" cy="1041022"/>
          </a:xfrm>
          <a:prstGeom prst="roundRect">
            <a:avLst/>
          </a:prstGeom>
          <a:pattFill prst="pct25">
            <a:fgClr>
              <a:schemeClr val="accent6">
                <a:lumMod val="60000"/>
                <a:lumOff val="40000"/>
              </a:schemeClr>
            </a:fgClr>
            <a:bgClr>
              <a:schemeClr val="bg1"/>
            </a:bgClr>
          </a:pattFill>
          <a:ln w="76200">
            <a:solidFill>
              <a:schemeClr val="accent6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69" tIns="41985" rIns="83969" bIns="41985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24860" y="310773"/>
            <a:ext cx="4691649" cy="2577780"/>
          </a:xfrm>
          <a:prstGeom prst="rect">
            <a:avLst/>
          </a:prstGeom>
          <a:noFill/>
          <a:ln>
            <a:noFill/>
          </a:ln>
        </p:spPr>
        <p:txBody>
          <a:bodyPr wrap="none" lIns="83969" tIns="41985" rIns="83969" bIns="41985" rtlCol="0">
            <a:spAutoFit/>
          </a:bodyPr>
          <a:lstStyle/>
          <a:p>
            <a:pPr algn="ctr"/>
            <a:r>
              <a:rPr lang="ja-JP" altLang="en-US" sz="1800" b="1" dirty="0">
                <a:ln w="1905">
                  <a:solidFill>
                    <a:schemeClr val="tx1"/>
                  </a:solidFill>
                </a:ln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　</a:t>
            </a:r>
            <a:r>
              <a:rPr lang="ja-JP" altLang="en-US" sz="1800" b="1" dirty="0">
                <a:ln w="1905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相続の事前相談・問題整理・手続き代行</a:t>
            </a:r>
            <a:endParaRPr lang="en-US" altLang="ja-JP" sz="1800" b="1" dirty="0">
              <a:ln w="1905"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ctr"/>
            <a:r>
              <a:rPr lang="ja-JP" altLang="en-US" sz="4400" b="1" dirty="0">
                <a:ln w="1905">
                  <a:solidFill>
                    <a:schemeClr val="tx1"/>
                  </a:solidFill>
                </a:ln>
                <a:solidFill>
                  <a:srgbClr val="CC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　   </a:t>
            </a:r>
            <a:r>
              <a:rPr lang="ja-JP" altLang="en-US" sz="3600" b="1" dirty="0">
                <a:ln w="1905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伸寛だより </a:t>
            </a:r>
            <a:r>
              <a:rPr lang="en-US" altLang="ja-JP" sz="2800" b="1" dirty="0">
                <a:ln w="1905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NO35</a:t>
            </a:r>
          </a:p>
          <a:p>
            <a:pPr algn="ctr"/>
            <a:endParaRPr lang="en-US" altLang="ja-JP" sz="2800" b="1" dirty="0">
              <a:ln w="1905"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ctr"/>
            <a:endParaRPr lang="en-US" altLang="ja-JP" sz="2800" b="1" dirty="0">
              <a:ln w="1905"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ctr"/>
            <a:endParaRPr lang="ja-JP" altLang="en-U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pic>
        <p:nvPicPr>
          <p:cNvPr id="1028" name="Picture 4" descr="C:\Users\SUDO\AppData\Local\Microsoft\Windows\Temporary Internet Files\Content.IE5\MP3HXG4O\MC90033084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2670" y="6195871"/>
            <a:ext cx="602679" cy="658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図 106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808" y="2336724"/>
            <a:ext cx="1327905" cy="1526270"/>
          </a:xfrm>
          <a:prstGeom prst="rect">
            <a:avLst/>
          </a:prstGeom>
        </p:spPr>
      </p:pic>
      <p:pic>
        <p:nvPicPr>
          <p:cNvPr id="1069" name="図 106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4860" y="310773"/>
            <a:ext cx="2520280" cy="2182235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2446" y="6994277"/>
            <a:ext cx="1967111" cy="1610853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1107965" y="897710"/>
            <a:ext cx="1471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H30</a:t>
            </a:r>
            <a:r>
              <a:rPr kumimoji="1" lang="ja-JP" altLang="en-US" sz="1800" dirty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年</a:t>
            </a:r>
            <a:r>
              <a:rPr kumimoji="1" lang="en-US" altLang="ja-JP" sz="1800" dirty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7</a:t>
            </a:r>
            <a:r>
              <a:rPr kumimoji="1" lang="ja-JP" altLang="en-US" sz="1800" dirty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月</a:t>
            </a:r>
            <a:r>
              <a:rPr kumimoji="1" lang="ja-JP" altLang="en-US" sz="1800" dirty="0">
                <a:solidFill>
                  <a:srgbClr val="FF0000"/>
                </a:solidFill>
              </a:rPr>
              <a:t>　　</a:t>
            </a:r>
          </a:p>
        </p:txBody>
      </p:sp>
      <p:pic>
        <p:nvPicPr>
          <p:cNvPr id="11" name="Picture 2" descr="C:\Users\kazuo hagiwara\Desktop\2012-06-26 09.12.07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5400000">
            <a:off x="10353869" y="4270400"/>
            <a:ext cx="2023781" cy="1973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テキスト ボックス 16"/>
          <p:cNvSpPr txBox="1"/>
          <p:nvPr/>
        </p:nvSpPr>
        <p:spPr>
          <a:xfrm>
            <a:off x="329554" y="3375715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　　</a:t>
            </a:r>
            <a:endParaRPr kumimoji="1" lang="ja-JP" altLang="en-US" sz="14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449796" y="2864426"/>
            <a:ext cx="67037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　　　</a:t>
            </a:r>
            <a:endParaRPr kumimoji="1" lang="ja-JP" altLang="en-US" sz="1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083196" y="3401656"/>
            <a:ext cx="508473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　　</a:t>
            </a:r>
            <a:endParaRPr kumimoji="1" lang="ja-JP" altLang="en-US" sz="1400" dirty="0"/>
          </a:p>
        </p:txBody>
      </p:sp>
      <p:sp>
        <p:nvSpPr>
          <p:cNvPr id="1087" name="テキスト ボックス 1086"/>
          <p:cNvSpPr txBox="1"/>
          <p:nvPr/>
        </p:nvSpPr>
        <p:spPr>
          <a:xfrm>
            <a:off x="176995" y="5088010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　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196123" y="7204048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　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50545" y="8348099"/>
            <a:ext cx="2199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 </a:t>
            </a:r>
            <a:endParaRPr kumimoji="1" lang="ja-JP" altLang="en-US" sz="12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169088" y="9157409"/>
            <a:ext cx="184731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en-US" altLang="ja-JP" dirty="0"/>
          </a:p>
          <a:p>
            <a:endParaRPr kumimoji="1" lang="ja-JP" altLang="en-US" sz="1200" dirty="0"/>
          </a:p>
        </p:txBody>
      </p:sp>
      <p:sp>
        <p:nvSpPr>
          <p:cNvPr id="13" name="正方形/長方形 12"/>
          <p:cNvSpPr/>
          <p:nvPr/>
        </p:nvSpPr>
        <p:spPr>
          <a:xfrm>
            <a:off x="149801" y="84673"/>
            <a:ext cx="6545245" cy="9736653"/>
          </a:xfrm>
          <a:prstGeom prst="rect">
            <a:avLst/>
          </a:prstGeom>
          <a:solidFill>
            <a:schemeClr val="accent5">
              <a:lumMod val="20000"/>
              <a:lumOff val="80000"/>
              <a:alpha val="21000"/>
            </a:schemeClr>
          </a:solidFill>
          <a:ln w="38100" cmpd="sng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　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91139" y="1436466"/>
            <a:ext cx="4774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相続法の改正について①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773602" y="2468725"/>
            <a:ext cx="346570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　</a:t>
            </a:r>
            <a:endParaRPr kumimoji="1" lang="ja-JP" altLang="en-US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86" name="図 8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69" y="8337252"/>
            <a:ext cx="1093242" cy="1395560"/>
          </a:xfrm>
          <a:prstGeom prst="rect">
            <a:avLst/>
          </a:prstGeom>
        </p:spPr>
      </p:pic>
      <p:pic>
        <p:nvPicPr>
          <p:cNvPr id="87" name="Picture 2" descr="C:\Users\kazuo hagiwara\AppData\Local\Microsoft\Windows\Temporary Internet Files\Content.IE5\G6WS4695\MC900420692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5979" y="8983725"/>
            <a:ext cx="1480282" cy="1547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" name="テキスト ボックス 87"/>
          <p:cNvSpPr txBox="1"/>
          <p:nvPr/>
        </p:nvSpPr>
        <p:spPr>
          <a:xfrm>
            <a:off x="1801915" y="8273897"/>
            <a:ext cx="34060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HG丸ｺﾞｼｯｸM-PRO" pitchFamily="50" charset="-128"/>
                <a:ea typeface="HG丸ｺﾞｼｯｸM-PRO" pitchFamily="50" charset="-128"/>
              </a:rPr>
              <a:t>相続の事前相談・問題整理・手続代行</a:t>
            </a:r>
            <a:endParaRPr kumimoji="1" lang="en-US" altLang="ja-JP" sz="14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kumimoji="1"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株式会社　</a:t>
            </a:r>
            <a:r>
              <a:rPr kumimoji="1" lang="ja-JP" altLang="en-US" sz="2800" b="1" dirty="0">
                <a:latin typeface="HGP創英角ﾎﾟｯﾌﾟ体" pitchFamily="50" charset="-128"/>
                <a:ea typeface="HGP創英角ﾎﾟｯﾌﾟ体" pitchFamily="50" charset="-128"/>
              </a:rPr>
              <a:t>伸　寛</a:t>
            </a:r>
            <a:r>
              <a:rPr kumimoji="1"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（しんかん</a:t>
            </a:r>
            <a:r>
              <a:rPr kumimoji="1" lang="ja-JP" altLang="en-US" sz="1400" dirty="0"/>
              <a:t>）</a:t>
            </a: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1067028" y="8911169"/>
            <a:ext cx="4106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HG丸ｺﾞｼｯｸM-PRO" pitchFamily="50" charset="-128"/>
                <a:ea typeface="HG丸ｺﾞｼｯｸM-PRO" pitchFamily="50" charset="-128"/>
              </a:rPr>
              <a:t>　　　  　</a:t>
            </a:r>
            <a:r>
              <a:rPr kumimoji="1" lang="ja-JP" altLang="en-US" sz="1100" b="1" dirty="0">
                <a:latin typeface="HG丸ｺﾞｼｯｸM-PRO" pitchFamily="50" charset="-128"/>
                <a:ea typeface="HG丸ｺﾞｼｯｸM-PRO" pitchFamily="50" charset="-128"/>
              </a:rPr>
              <a:t>     </a:t>
            </a:r>
            <a:r>
              <a:rPr kumimoji="1"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所　在：  海老名市柏ヶ谷１０４３番</a:t>
            </a:r>
            <a:endParaRPr kumimoji="1" lang="en-US" altLang="ja-JP" sz="12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kumimoji="1"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　　　  　   代　表：　　萩　　原　　和　　雄</a:t>
            </a:r>
            <a:endParaRPr kumimoji="1" lang="en-US" altLang="ja-JP" sz="12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　　　　　  電　話：  ０４６－２９２－７５５０</a:t>
            </a:r>
            <a:endParaRPr lang="en-US" altLang="ja-JP" sz="12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kumimoji="1"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　　　　　  ＦＡＸ：  ０４６－２９２－７５６０</a:t>
            </a:r>
            <a:endParaRPr kumimoji="1" lang="en-US" altLang="ja-JP" sz="12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　　　　　　</a:t>
            </a:r>
            <a:endParaRPr kumimoji="1" lang="ja-JP" altLang="en-US" sz="12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18406" y="3041174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altLang="ja-JP" sz="1600" dirty="0"/>
          </a:p>
          <a:p>
            <a:endParaRPr kumimoji="1" lang="ja-JP" altLang="en-US" sz="1600" dirty="0"/>
          </a:p>
        </p:txBody>
      </p:sp>
      <p:cxnSp>
        <p:nvCxnSpPr>
          <p:cNvPr id="12" name="直線コネクタ 11"/>
          <p:cNvCxnSpPr/>
          <p:nvPr/>
        </p:nvCxnSpPr>
        <p:spPr>
          <a:xfrm>
            <a:off x="1394339" y="1928664"/>
            <a:ext cx="422119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Users\kazuo hagiwara\Desktop\社協挿入図.jpg"/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harpenSoften amount="2000"/>
                    </a14:imgEffect>
                    <a14:imgEffect>
                      <a14:colorTemperature colorTemp="5250"/>
                    </a14:imgEffect>
                    <a14:imgEffect>
                      <a14:saturation sat="180000"/>
                    </a14:imgEffect>
                    <a14:imgEffect>
                      <a14:brightnessContrast bright="-1000" contras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7049" y="8326331"/>
            <a:ext cx="1676682" cy="137245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  <a:reflection endPos="0" dist="50800" dir="5400000" sy="-100000" algn="bl" rotWithShape="0"/>
          </a:effectLst>
        </p:spPr>
      </p:pic>
      <p:sp>
        <p:nvSpPr>
          <p:cNvPr id="68" name="テキスト ボックス 67"/>
          <p:cNvSpPr txBox="1"/>
          <p:nvPr/>
        </p:nvSpPr>
        <p:spPr>
          <a:xfrm>
            <a:off x="168219" y="1979861"/>
            <a:ext cx="631775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今年は相続に関する法律（民法）が改正（公布：平成</a:t>
            </a:r>
            <a:r>
              <a:rPr kumimoji="1" lang="en-US" altLang="ja-JP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30</a:t>
            </a:r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年</a:t>
            </a:r>
            <a:r>
              <a:rPr kumimoji="1" lang="en-US" altLang="ja-JP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7</a:t>
            </a:r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月</a:t>
            </a:r>
            <a:r>
              <a:rPr kumimoji="1" lang="en-US" altLang="ja-JP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13</a:t>
            </a:r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日）</a:t>
            </a:r>
            <a:endParaRPr kumimoji="1" lang="en-US" altLang="ja-JP" sz="1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され、遺言や遺留分制度の変更、また配偶者の居住権が新設される</a:t>
            </a:r>
            <a:endParaRPr kumimoji="1" lang="en-US" altLang="ja-JP" sz="1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など、注目すべき内容が含まれています。今回は遺言制度の改正に</a:t>
            </a:r>
            <a:endParaRPr kumimoji="1" lang="en-US" altLang="ja-JP" sz="1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ついて説明します。</a:t>
            </a: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230762" y="5733556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79183" y="3139517"/>
            <a:ext cx="6466050" cy="35855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>
              <a:contourClr>
                <a:schemeClr val="tx1"/>
              </a:contourClr>
            </a:sp3d>
          </a:bodyPr>
          <a:lstStyle/>
          <a:p>
            <a:r>
              <a:rPr kumimoji="1" lang="ja-JP" altLang="en-US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●自筆遺言の方式緩和</a:t>
            </a:r>
            <a:endParaRPr kumimoji="1" lang="en-US" altLang="ja-JP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今までの自筆遺言は、財産内容、日付、名前などの全文を自分で</a:t>
            </a:r>
            <a:endParaRPr kumimoji="1" lang="en-US" altLang="ja-JP" sz="1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書き、押印が必要でした。それが今回の改正で、財産内容はワープ</a:t>
            </a:r>
            <a:endParaRPr kumimoji="1" lang="en-US" altLang="ja-JP" sz="1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ロもしくは登記事項証明書（不動産の場合）や預貯金の通帳の写し</a:t>
            </a:r>
            <a:endParaRPr kumimoji="1" lang="en-US" altLang="ja-JP" sz="1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の添付で済むようになりました（公布から</a:t>
            </a:r>
            <a:r>
              <a:rPr kumimoji="1" lang="en-US" altLang="ja-JP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6</a:t>
            </a:r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ヶ月を経過した平成</a:t>
            </a:r>
            <a:r>
              <a:rPr kumimoji="1" lang="en-US" altLang="ja-JP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31</a:t>
            </a:r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年</a:t>
            </a:r>
            <a:endParaRPr kumimoji="1" lang="en-US" altLang="ja-JP" sz="1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kumimoji="1" lang="en-US" altLang="ja-JP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1</a:t>
            </a:r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月</a:t>
            </a:r>
            <a:r>
              <a:rPr kumimoji="1" lang="en-US" altLang="ja-JP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13</a:t>
            </a:r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日以降の日付の遺言書が対象）。</a:t>
            </a:r>
            <a:endParaRPr kumimoji="1" lang="en-US" altLang="ja-JP" sz="1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不動産の筆の数が多かったり、字が思うように書けない人にと</a:t>
            </a:r>
            <a:r>
              <a:rPr kumimoji="1" lang="ja-JP" altLang="en-US" sz="1600" dirty="0" err="1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っ</a:t>
            </a:r>
            <a:endParaRPr kumimoji="1" lang="en-US" altLang="ja-JP" sz="1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て、財産内容をワープロなどで代用でき、遺言の作成が楽になり</a:t>
            </a:r>
            <a:r>
              <a:rPr kumimoji="1" lang="ja-JP" altLang="en-US" sz="1600" dirty="0" err="1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ま</a:t>
            </a:r>
            <a:endParaRPr kumimoji="1" lang="en-US" altLang="ja-JP" sz="1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すので、より多くの人が遺言を残すようになると思われます。　</a:t>
            </a:r>
            <a:endParaRPr kumimoji="1" lang="en-US" altLang="ja-JP" sz="1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但し、財産内容を自書しないということは、つまり他人が作成、も</a:t>
            </a:r>
            <a:endParaRPr kumimoji="1" lang="en-US" altLang="ja-JP" sz="1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しくはワープロで作成したものを添付することもあり得ます。その結</a:t>
            </a:r>
            <a:endParaRPr kumimoji="1" lang="en-US" altLang="ja-JP" sz="1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果、「遺言は偽造されたもの」とか「財産目録はパソコンで追加印字</a:t>
            </a:r>
            <a:endParaRPr kumimoji="1" lang="en-US" altLang="ja-JP" sz="1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されたもの」という主張が他の相続人から為されてしまう危険性が</a:t>
            </a:r>
            <a:endParaRPr kumimoji="1" lang="en-US" altLang="ja-JP" sz="1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あることは要注意です。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366BA8-E24F-4408-9AB2-90637E1C9CAC}"/>
              </a:ext>
            </a:extLst>
          </p:cNvPr>
          <p:cNvSpPr txBox="1"/>
          <p:nvPr/>
        </p:nvSpPr>
        <p:spPr>
          <a:xfrm>
            <a:off x="361493" y="6683737"/>
            <a:ext cx="6135013" cy="1615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●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遺言執行人の権限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遺贈の場合、遺言執行人が定められていれば、遺言の執行は執</a:t>
            </a:r>
            <a:endParaRPr kumimoji="1"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行人のみが行なえることが法で明確にされました。執行人を定め</a:t>
            </a:r>
            <a:endParaRPr kumimoji="1"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ていない場合、相続人らが共同して登記申請しなくてはならない</a:t>
            </a:r>
            <a:endParaRPr kumimoji="1"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ため、一人でも相続に反対する人がいれば手続きが滞る可能性が</a:t>
            </a:r>
            <a:endParaRPr kumimoji="1"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あります。執行人は遺言書に明記しておいた方が安全です。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-3325416" y="-6998"/>
            <a:ext cx="6858000" cy="990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69" tIns="41985" rIns="83969" bIns="41985" rtlCol="0" anchor="ctr"/>
          <a:lstStyle/>
          <a:p>
            <a:pPr algn="ctr"/>
            <a:r>
              <a:rPr kumimoji="1" lang="ja-JP" altLang="en-US" dirty="0"/>
              <a:t>　</a:t>
            </a:r>
          </a:p>
        </p:txBody>
      </p:sp>
      <p:sp>
        <p:nvSpPr>
          <p:cNvPr id="3" name="角丸四角形 2"/>
          <p:cNvSpPr/>
          <p:nvPr/>
        </p:nvSpPr>
        <p:spPr>
          <a:xfrm>
            <a:off x="899463" y="128464"/>
            <a:ext cx="5251243" cy="1041022"/>
          </a:xfrm>
          <a:prstGeom prst="roundRect">
            <a:avLst/>
          </a:prstGeom>
          <a:noFill/>
          <a:ln w="762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69" tIns="41985" rIns="83969" bIns="41985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255772" y="128464"/>
            <a:ext cx="4585852" cy="1038897"/>
          </a:xfrm>
          <a:prstGeom prst="rect">
            <a:avLst/>
          </a:prstGeom>
          <a:noFill/>
          <a:ln>
            <a:noFill/>
          </a:ln>
        </p:spPr>
        <p:txBody>
          <a:bodyPr wrap="none" lIns="83969" tIns="41985" rIns="83969" bIns="41985" rtlCol="0">
            <a:spAutoFit/>
          </a:bodyPr>
          <a:lstStyle/>
          <a:p>
            <a:pPr algn="ctr"/>
            <a:r>
              <a:rPr lang="ja-JP" altLang="en-US" sz="1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　相続の事前相談・問題整理・手続き代行</a:t>
            </a:r>
            <a:endParaRPr lang="en-US" altLang="ja-JP" sz="1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ctr"/>
            <a:r>
              <a:rPr lang="ja-JP" altLang="en-US" sz="4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　</a:t>
            </a:r>
            <a:r>
              <a:rPr lang="ja-JP" altLang="en-US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伸寛だより</a:t>
            </a:r>
            <a:r>
              <a:rPr lang="ja-JP" alt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　</a:t>
            </a:r>
            <a:endParaRPr lang="ja-JP" altLang="en-U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pic>
        <p:nvPicPr>
          <p:cNvPr id="1028" name="Picture 4" descr="C:\Users\SUDO\AppData\Local\Microsoft\Windows\Temporary Internet Files\Content.IE5\MP3HXG4O\MC90033084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8908" y="3080792"/>
            <a:ext cx="864040" cy="658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9" name="図 106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0420" y="848544"/>
            <a:ext cx="1855324" cy="179257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7834723" y="8409384"/>
            <a:ext cx="36724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HG丸ｺﾞｼｯｸM-PRO" pitchFamily="50" charset="-128"/>
                <a:ea typeface="HG丸ｺﾞｼｯｸM-PRO" pitchFamily="50" charset="-128"/>
              </a:rPr>
              <a:t>　　　  　    </a:t>
            </a:r>
            <a:r>
              <a:rPr kumimoji="1"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所　在：    海老名市柏ヶ谷１０４３番</a:t>
            </a:r>
            <a:endParaRPr kumimoji="1"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kumimoji="1"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　　　  　   代　表：　　萩　　原　　和　　雄</a:t>
            </a:r>
            <a:endParaRPr kumimoji="1"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　　　　　  電　話：　０４６－２９２－７５５０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kumimoji="1"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　　　　　  ＦＡＸ：　０４６－２９２－７５６０</a:t>
            </a:r>
            <a:endParaRPr kumimoji="1"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　　　　　　</a:t>
            </a:r>
            <a:endParaRPr kumimoji="1"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9879" y="574589"/>
            <a:ext cx="1236390" cy="1599008"/>
          </a:xfrm>
          <a:prstGeom prst="rect">
            <a:avLst/>
          </a:prstGeom>
        </p:spPr>
      </p:pic>
      <p:pic>
        <p:nvPicPr>
          <p:cNvPr id="6" name="Picture 2" descr="C:\Users\kazuo hagiwara\AppData\Local\Microsoft\Windows\Temporary Internet Files\Content.IE5\G6WS4695\MC90042069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2800" y="5625779"/>
            <a:ext cx="1456255" cy="1547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テキスト ボックス 11"/>
          <p:cNvSpPr txBox="1"/>
          <p:nvPr/>
        </p:nvSpPr>
        <p:spPr>
          <a:xfrm>
            <a:off x="7106070" y="7521379"/>
            <a:ext cx="2947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相続の事前相談・問題整理・手続代行</a:t>
            </a:r>
            <a:endParaRPr kumimoji="1" lang="en-US" altLang="ja-JP" sz="12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kumimoji="1" lang="ja-JP" altLang="en-US" sz="1800" b="1" dirty="0">
                <a:latin typeface="HG丸ｺﾞｼｯｸM-PRO" pitchFamily="50" charset="-128"/>
                <a:ea typeface="HG丸ｺﾞｼｯｸM-PRO" pitchFamily="50" charset="-128"/>
              </a:rPr>
              <a:t>　　</a:t>
            </a:r>
            <a:r>
              <a:rPr kumimoji="1" lang="ja-JP" altLang="en-US" sz="2400" b="1" dirty="0">
                <a:latin typeface="HGP創英角ﾎﾟｯﾌﾟ体" pitchFamily="50" charset="-128"/>
                <a:ea typeface="HGP創英角ﾎﾟｯﾌﾟ体" pitchFamily="50" charset="-128"/>
              </a:rPr>
              <a:t>伸　　寛</a:t>
            </a:r>
            <a:r>
              <a:rPr kumimoji="1"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（しんかん</a:t>
            </a:r>
            <a:r>
              <a:rPr kumimoji="1" lang="ja-JP" altLang="en-US" sz="1400" dirty="0"/>
              <a:t>）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421282" y="8125207"/>
            <a:ext cx="671361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latin typeface="HGP創英角ﾎﾟｯﾌﾟ体" pitchFamily="50" charset="-128"/>
                <a:ea typeface="HGP創英角ﾎﾟｯﾌﾟ体" pitchFamily="50" charset="-128"/>
              </a:rPr>
              <a:t>　    　　　</a:t>
            </a:r>
            <a:r>
              <a:rPr lang="ja-JP" altLang="en-US" sz="1800" dirty="0">
                <a:latin typeface="HGP創英角ﾎﾟｯﾌﾟ体" pitchFamily="50" charset="-128"/>
                <a:ea typeface="HGP創英角ﾎﾟｯﾌﾟ体" pitchFamily="50" charset="-128"/>
              </a:rPr>
              <a:t> 　市民相談実施中（</a:t>
            </a:r>
            <a:r>
              <a:rPr lang="ja-JP" altLang="en-US" sz="1800" u="sng" dirty="0">
                <a:latin typeface="HGP創英角ﾎﾟｯﾌﾟ体" pitchFamily="50" charset="-128"/>
                <a:ea typeface="HGP創英角ﾎﾟｯﾌﾟ体" pitchFamily="50" charset="-128"/>
              </a:rPr>
              <a:t>毎月第一火曜日</a:t>
            </a:r>
            <a:r>
              <a:rPr lang="ja-JP" altLang="en-US" sz="1800" dirty="0">
                <a:latin typeface="HGP創英角ﾎﾟｯﾌﾟ体" pitchFamily="50" charset="-128"/>
                <a:ea typeface="HGP創英角ﾎﾟｯﾌﾟ体" pitchFamily="50" charset="-128"/>
              </a:rPr>
              <a:t>）</a:t>
            </a:r>
            <a:r>
              <a:rPr lang="en-US" altLang="ja-JP" sz="1800" dirty="0"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ja-JP" altLang="en-US" sz="2000" dirty="0"/>
              <a:t>　</a:t>
            </a:r>
            <a:endParaRPr lang="en-US" altLang="ja-JP" sz="2000" dirty="0"/>
          </a:p>
          <a:p>
            <a:r>
              <a:rPr lang="ja-JP" altLang="en-US" sz="2000" dirty="0"/>
              <a:t>　</a:t>
            </a:r>
            <a:r>
              <a:rPr lang="ja-JP" altLang="en-US" sz="1400" dirty="0"/>
              <a:t>●</a:t>
            </a:r>
            <a:r>
              <a:rPr lang="ja-JP" altLang="en-US" sz="14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海老名市役所２階の市民相談コーナー</a:t>
            </a:r>
            <a:r>
              <a:rPr lang="ja-JP" altLang="en-US" sz="1400" b="1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で、相続全般の相談（事前相談、</a:t>
            </a:r>
            <a:endParaRPr lang="en-US" altLang="ja-JP" sz="1400" b="1" dirty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r>
              <a:rPr lang="ja-JP" altLang="en-US" sz="1400" b="1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　問題整理、手続相談等）をお受けしています（海老名市民限定）。</a:t>
            </a:r>
            <a:endParaRPr lang="en-US" altLang="ja-JP" sz="1400" b="1" dirty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r>
              <a:rPr lang="ja-JP" altLang="en-US" sz="1400" dirty="0"/>
              <a:t>　 ●</a:t>
            </a:r>
            <a:r>
              <a:rPr lang="ja-JP" altLang="en-US" sz="1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要事前予約</a:t>
            </a:r>
            <a:r>
              <a:rPr lang="ja-JP" altLang="en-US" sz="1400" dirty="0"/>
              <a:t>　</a:t>
            </a:r>
            <a:r>
              <a:rPr lang="ja-JP" altLang="en-US" sz="1400" b="1" dirty="0"/>
              <a:t>☏０４６</a:t>
            </a:r>
            <a:r>
              <a:rPr lang="en-US" altLang="ja-JP" sz="1400" b="1" dirty="0"/>
              <a:t>-</a:t>
            </a:r>
            <a:r>
              <a:rPr lang="ja-JP" altLang="en-US" sz="1400" b="1" dirty="0"/>
              <a:t>２９２</a:t>
            </a:r>
            <a:r>
              <a:rPr lang="en-US" altLang="ja-JP" sz="1400" b="1" dirty="0"/>
              <a:t>-</a:t>
            </a:r>
            <a:r>
              <a:rPr lang="ja-JP" altLang="en-US" sz="1400" b="1" dirty="0"/>
              <a:t>０８８０（海老名市 市民相談課</a:t>
            </a:r>
            <a:r>
              <a:rPr lang="en-US" altLang="ja-JP" sz="1400" b="1" dirty="0"/>
              <a:t> </a:t>
            </a:r>
            <a:r>
              <a:rPr lang="ja-JP" altLang="en-US" sz="1400" b="1" dirty="0"/>
              <a:t>予約窓口）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　　　　　　　　　　　　　　　　　　　　　　　　　</a:t>
            </a: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　   市の広報誌をご参照下さい。（次回は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8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7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日（火）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13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時～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16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時）</a:t>
            </a: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 　　　　</a:t>
            </a:r>
            <a:endParaRPr lang="en-US" altLang="ja-JP" sz="18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0" name="対角する 2 つの角を丸めた四角形 69"/>
          <p:cNvSpPr/>
          <p:nvPr/>
        </p:nvSpPr>
        <p:spPr>
          <a:xfrm>
            <a:off x="543599" y="8100974"/>
            <a:ext cx="6058795" cy="1519184"/>
          </a:xfrm>
          <a:prstGeom prst="round2DiagRect">
            <a:avLst>
              <a:gd name="adj1" fmla="val 16667"/>
              <a:gd name="adj2" fmla="val 0"/>
            </a:avLst>
          </a:prstGeom>
          <a:noFill/>
          <a:ln w="476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4112365" y="2850705"/>
            <a:ext cx="13695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　</a:t>
            </a:r>
            <a:endParaRPr kumimoji="1" lang="ja-JP" altLang="en-US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255605" y="1505148"/>
            <a:ext cx="6449201" cy="70326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●遺言書の保管制度</a:t>
            </a:r>
            <a:endParaRPr kumimoji="1" lang="en-US" altLang="ja-JP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遺言書保管法が制定（公布：平成</a:t>
            </a:r>
            <a:r>
              <a:rPr kumimoji="1" lang="en-US" altLang="ja-JP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30</a:t>
            </a:r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年</a:t>
            </a:r>
            <a:r>
              <a:rPr kumimoji="1" lang="en-US" altLang="ja-JP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7</a:t>
            </a:r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月</a:t>
            </a:r>
            <a:r>
              <a:rPr kumimoji="1" lang="en-US" altLang="ja-JP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13</a:t>
            </a:r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日）され、遺言書の保管</a:t>
            </a:r>
            <a:endParaRPr kumimoji="1" lang="en-US" altLang="ja-JP" sz="1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制度が創設されました（公布の日から</a:t>
            </a:r>
            <a:r>
              <a:rPr kumimoji="1" lang="en-US" altLang="ja-JP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2</a:t>
            </a:r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年を超えない日で政令が定め</a:t>
            </a:r>
            <a:endParaRPr kumimoji="1" lang="en-US" altLang="ja-JP" sz="1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kumimoji="1" lang="ja-JP" altLang="en-US" sz="1600" dirty="0" err="1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る</a:t>
            </a:r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日から施行）。</a:t>
            </a:r>
            <a:endParaRPr kumimoji="1" lang="en-US" altLang="ja-JP" sz="1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自筆遺言の場合、自宅で遺言書を保管したり信頼できる親族や知</a:t>
            </a:r>
            <a:endParaRPr kumimoji="1" lang="en-US" altLang="ja-JP" sz="1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人に預けたりしますが、隠匿や紛失、偽造などといった危険性は残り</a:t>
            </a:r>
            <a:endParaRPr kumimoji="1" lang="en-US" altLang="ja-JP" sz="1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ます。そこで、法務局に遺言書を預ける制度ができました。</a:t>
            </a:r>
            <a:endParaRPr kumimoji="1" lang="en-US" altLang="ja-JP" sz="1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</a:t>
            </a:r>
            <a:endParaRPr kumimoji="1" lang="en-US" altLang="ja-JP" sz="1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概要は以下の通りです。</a:t>
            </a:r>
            <a:endParaRPr kumimoji="1" lang="en-US" altLang="ja-JP" sz="1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・遺言者が直接法務局に出向き、無封の遺言書の保管申請をする。</a:t>
            </a:r>
            <a:endParaRPr kumimoji="1" lang="en-US" altLang="ja-JP" sz="1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・相続発生後、相続人などは法務局に閲覧及び証明情報を交付請</a:t>
            </a:r>
            <a:endParaRPr kumimoji="1" lang="en-US" altLang="ja-JP" sz="1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 求できる。</a:t>
            </a:r>
            <a:endParaRPr kumimoji="1" lang="en-US" altLang="ja-JP" sz="1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・法務局は、上記の閲覧などの請求があった場合、他の相続人な</a:t>
            </a:r>
            <a:endParaRPr kumimoji="1" lang="en-US" altLang="ja-JP" sz="1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 ど（遺言執行者を含む）に遺言書を保管していることを通知する。</a:t>
            </a:r>
            <a:endParaRPr kumimoji="1" lang="en-US" altLang="ja-JP" sz="1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・法務局に預けた遺言書は「検認」の手続きが不要となる。　</a:t>
            </a:r>
            <a:endParaRPr kumimoji="1" lang="en-US" altLang="ja-JP" sz="1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＊保管申請や閲覧、交付など手続きのための手数料は掛かります。</a:t>
            </a:r>
            <a:endParaRPr kumimoji="1" lang="en-US" altLang="ja-JP" sz="1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endParaRPr kumimoji="1" lang="en-US" altLang="ja-JP" sz="1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この制度により、以前に比べ</a:t>
            </a:r>
            <a:endParaRPr kumimoji="1" lang="en-US" altLang="ja-JP" sz="1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・遺言書の紛失や書き換えなどの心配</a:t>
            </a:r>
            <a:r>
              <a:rPr kumimoji="1" lang="ja-JP" altLang="en-US" sz="160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が減る</a:t>
            </a:r>
            <a:endParaRPr kumimoji="1" lang="en-US" altLang="ja-JP" sz="1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・「検認」がないため、相続手続きにすぐに入れる</a:t>
            </a:r>
            <a:endParaRPr kumimoji="1" lang="en-US" altLang="ja-JP" sz="1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ことになるため、この制度を利用する方は少なからずおられると思</a:t>
            </a:r>
            <a:endParaRPr kumimoji="1" lang="en-US" altLang="ja-JP" sz="1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lang="en-US" altLang="ja-JP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</a:t>
            </a:r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います。</a:t>
            </a:r>
            <a:endParaRPr lang="en-US" altLang="ja-JP" sz="1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但し、遺言書を預けるために、高齢者が直接法務局に出向くことが</a:t>
            </a:r>
            <a:endParaRPr kumimoji="1" lang="en-US" altLang="ja-JP" sz="1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lang="en-US" altLang="ja-JP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</a:t>
            </a:r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必要となり、病気や障害者には負担になることも予想されます。この</a:t>
            </a:r>
            <a:endParaRPr kumimoji="1" lang="en-US" altLang="ja-JP" sz="1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lang="en-US" altLang="ja-JP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</a:t>
            </a:r>
            <a:r>
              <a:rPr kumimoji="1" lang="ja-JP" altLang="en-US" sz="1600" dirty="0" err="1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ような</a:t>
            </a:r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場合は、公正証書遺言にすれば公証人が出張してくれますの</a:t>
            </a:r>
            <a:endParaRPr kumimoji="1" lang="en-US" altLang="ja-JP" sz="1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lang="en-US" altLang="ja-JP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</a:t>
            </a:r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で、どちらかを選択することができます。</a:t>
            </a:r>
            <a:endParaRPr kumimoji="1" lang="en-US" altLang="ja-JP" sz="1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endParaRPr kumimoji="1" lang="en-US" altLang="ja-JP" sz="1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kumimoji="1" lang="ja-JP" altLang="en-US" sz="1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54B0F3-2730-47DF-8EFF-E487112621D4}"/>
              </a:ext>
            </a:extLst>
          </p:cNvPr>
          <p:cNvSpPr txBox="1"/>
          <p:nvPr/>
        </p:nvSpPr>
        <p:spPr>
          <a:xfrm>
            <a:off x="655201" y="7438442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sz="1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6C07027-0E89-4631-9068-D78C7496988E}"/>
              </a:ext>
            </a:extLst>
          </p:cNvPr>
          <p:cNvSpPr/>
          <p:nvPr/>
        </p:nvSpPr>
        <p:spPr>
          <a:xfrm>
            <a:off x="401810" y="3463366"/>
            <a:ext cx="6163201" cy="2162413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7748226"/>
      </p:ext>
    </p:extLst>
  </p:cSld>
  <p:clrMapOvr>
    <a:masterClrMapping/>
  </p:clrMapOvr>
</p:sld>
</file>

<file path=ppt/theme/theme1.xml><?xml version="1.0" encoding="utf-8"?>
<a:theme xmlns:a="http://schemas.openxmlformats.org/drawingml/2006/main" name="フォトアルバム_0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D40B168-7ECE-482C-B5F5-F32E52B9EB4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51</Words>
  <Application>Microsoft Office PowerPoint</Application>
  <PresentationFormat>A4 210 x 297 mm</PresentationFormat>
  <Paragraphs>92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AR P丸ゴシック体M</vt:lpstr>
      <vt:lpstr>AR丸ゴシック体M</vt:lpstr>
      <vt:lpstr>HGPｺﾞｼｯｸE</vt:lpstr>
      <vt:lpstr>HGP創英角ﾎﾟｯﾌﾟ体</vt:lpstr>
      <vt:lpstr>HGS創英角ﾎﾟｯﾌﾟ体</vt:lpstr>
      <vt:lpstr>HGｺﾞｼｯｸE</vt:lpstr>
      <vt:lpstr>HG丸ｺﾞｼｯｸM-PRO</vt:lpstr>
      <vt:lpstr>HG創英角ﾎﾟｯﾌﾟ体</vt:lpstr>
      <vt:lpstr>ＭＳ Ｐゴシック</vt:lpstr>
      <vt:lpstr>Arial</vt:lpstr>
      <vt:lpstr>Calibri</vt:lpstr>
      <vt:lpstr>フォトアルバム_03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2018-07-28T06:55:35Z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TC025601739991</vt:lpwstr>
  </property>
</Properties>
</file>