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"/>
  </p:notesMasterIdLst>
  <p:sldIdLst>
    <p:sldId id="258" r:id="rId3"/>
    <p:sldId id="260" r:id="rId4"/>
  </p:sldIdLst>
  <p:sldSz cx="6858000" cy="9906000" type="A4"/>
  <p:notesSz cx="6888163" cy="10020300"/>
  <p:defaultTextStyle>
    <a:defPPr>
      <a:defRPr lang="ja-JP"/>
    </a:defPPr>
    <a:lvl1pPr marL="0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19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38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57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77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96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515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434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353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399"/>
    <a:srgbClr val="FFCCFF"/>
    <a:srgbClr val="CCFF99"/>
    <a:srgbClr val="FF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812" autoAdjust="0"/>
    <p:restoredTop sz="94660"/>
  </p:normalViewPr>
  <p:slideViewPr>
    <p:cSldViewPr>
      <p:cViewPr>
        <p:scale>
          <a:sx n="100" d="100"/>
          <a:sy n="100" d="100"/>
        </p:scale>
        <p:origin x="-1266" y="-72"/>
      </p:cViewPr>
      <p:guideLst>
        <p:guide orient="horz" pos="3121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924" cy="501416"/>
          </a:xfrm>
          <a:prstGeom prst="rect">
            <a:avLst/>
          </a:prstGeom>
        </p:spPr>
        <p:txBody>
          <a:bodyPr vert="horz" lIns="92407" tIns="46204" rIns="92407" bIns="462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30" y="0"/>
            <a:ext cx="2984924" cy="501416"/>
          </a:xfrm>
          <a:prstGeom prst="rect">
            <a:avLst/>
          </a:prstGeom>
        </p:spPr>
        <p:txBody>
          <a:bodyPr vert="horz" lIns="92407" tIns="46204" rIns="92407" bIns="46204" rtlCol="0"/>
          <a:lstStyle>
            <a:lvl1pPr algn="r">
              <a:defRPr sz="1200"/>
            </a:lvl1pPr>
          </a:lstStyle>
          <a:p>
            <a:fld id="{529D6EE2-328F-42BC-A032-403EF029204C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7" tIns="46204" rIns="92407" bIns="462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336" y="4759442"/>
            <a:ext cx="5511495" cy="4509535"/>
          </a:xfrm>
          <a:prstGeom prst="rect">
            <a:avLst/>
          </a:prstGeom>
        </p:spPr>
        <p:txBody>
          <a:bodyPr vert="horz" lIns="92407" tIns="46204" rIns="92407" bIns="4620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284"/>
            <a:ext cx="2984924" cy="501415"/>
          </a:xfrm>
          <a:prstGeom prst="rect">
            <a:avLst/>
          </a:prstGeom>
        </p:spPr>
        <p:txBody>
          <a:bodyPr vert="horz" lIns="92407" tIns="46204" rIns="92407" bIns="462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30" y="9517284"/>
            <a:ext cx="2984924" cy="501415"/>
          </a:xfrm>
          <a:prstGeom prst="rect">
            <a:avLst/>
          </a:prstGeom>
        </p:spPr>
        <p:txBody>
          <a:bodyPr vert="horz" lIns="92407" tIns="46204" rIns="92407" bIns="46204" rtlCol="0" anchor="b"/>
          <a:lstStyle>
            <a:lvl1pPr algn="r">
              <a:defRPr sz="1200"/>
            </a:lvl1pPr>
          </a:lstStyle>
          <a:p>
            <a:fld id="{B752143C-938B-499A-AD68-74FF355F7D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97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F10-D5D0-4926-9FCE-7E9F359BE904}" type="datetimeFigureOut">
              <a:rPr kumimoji="1" lang="ja-JP" altLang="en-US" smtClean="0"/>
              <a:pPr/>
              <a:t>2016/7/22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430F-5BDF-4EC6-A3DB-FB5A1491D92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F10-D5D0-4926-9FCE-7E9F359BE904}" type="datetimeFigureOut">
              <a:rPr kumimoji="1" lang="ja-JP" altLang="en-US" smtClean="0"/>
              <a:pPr/>
              <a:t>2016/7/22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430F-5BDF-4EC6-A3DB-FB5A1491D92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F10-D5D0-4926-9FCE-7E9F359BE904}" type="datetimeFigureOut">
              <a:rPr kumimoji="1" lang="ja-JP" altLang="en-US" smtClean="0"/>
              <a:pPr/>
              <a:t>2016/7/22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430F-5BDF-4EC6-A3DB-FB5A1491D92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F10-D5D0-4926-9FCE-7E9F359BE904}" type="datetimeFigureOut">
              <a:rPr kumimoji="1" lang="ja-JP" altLang="en-US" smtClean="0"/>
              <a:pPr/>
              <a:t>2016/7/22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430F-5BDF-4EC6-A3DB-FB5A1491D92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F10-D5D0-4926-9FCE-7E9F359BE904}" type="datetimeFigureOut">
              <a:rPr kumimoji="1" lang="ja-JP" altLang="en-US" smtClean="0"/>
              <a:pPr/>
              <a:t>2016/7/22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430F-5BDF-4EC6-A3DB-FB5A1491D92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28950" cy="653750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0"/>
            <a:ext cx="3028950" cy="653750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F10-D5D0-4926-9FCE-7E9F359BE904}" type="datetimeFigureOut">
              <a:rPr kumimoji="1" lang="ja-JP" altLang="en-US" smtClean="0"/>
              <a:pPr/>
              <a:t>2016/7/22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430F-5BDF-4EC6-A3DB-FB5A1491D92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9" indent="0">
              <a:buNone/>
              <a:defRPr sz="2100" b="1"/>
            </a:lvl2pPr>
            <a:lvl3pPr marL="957838" indent="0">
              <a:buNone/>
              <a:defRPr sz="1900" b="1"/>
            </a:lvl3pPr>
            <a:lvl4pPr marL="1436757" indent="0">
              <a:buNone/>
              <a:defRPr sz="1700" b="1"/>
            </a:lvl4pPr>
            <a:lvl5pPr marL="1915677" indent="0">
              <a:buNone/>
              <a:defRPr sz="1700" b="1"/>
            </a:lvl5pPr>
            <a:lvl6pPr marL="2394596" indent="0">
              <a:buNone/>
              <a:defRPr sz="1700" b="1"/>
            </a:lvl6pPr>
            <a:lvl7pPr marL="2873515" indent="0">
              <a:buNone/>
              <a:defRPr sz="1700" b="1"/>
            </a:lvl7pPr>
            <a:lvl8pPr marL="3352434" indent="0">
              <a:buNone/>
              <a:defRPr sz="1700" b="1"/>
            </a:lvl8pPr>
            <a:lvl9pPr marL="3831353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9" indent="0">
              <a:buNone/>
              <a:defRPr sz="2100" b="1"/>
            </a:lvl2pPr>
            <a:lvl3pPr marL="957838" indent="0">
              <a:buNone/>
              <a:defRPr sz="1900" b="1"/>
            </a:lvl3pPr>
            <a:lvl4pPr marL="1436757" indent="0">
              <a:buNone/>
              <a:defRPr sz="1700" b="1"/>
            </a:lvl4pPr>
            <a:lvl5pPr marL="1915677" indent="0">
              <a:buNone/>
              <a:defRPr sz="1700" b="1"/>
            </a:lvl5pPr>
            <a:lvl6pPr marL="2394596" indent="0">
              <a:buNone/>
              <a:defRPr sz="1700" b="1"/>
            </a:lvl6pPr>
            <a:lvl7pPr marL="2873515" indent="0">
              <a:buNone/>
              <a:defRPr sz="1700" b="1"/>
            </a:lvl7pPr>
            <a:lvl8pPr marL="3352434" indent="0">
              <a:buNone/>
              <a:defRPr sz="1700" b="1"/>
            </a:lvl8pPr>
            <a:lvl9pPr marL="3831353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7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F10-D5D0-4926-9FCE-7E9F359BE904}" type="datetimeFigureOut">
              <a:rPr kumimoji="1" lang="ja-JP" altLang="en-US" smtClean="0"/>
              <a:pPr/>
              <a:t>2016/7/22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430F-5BDF-4EC6-A3DB-FB5A1491D92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F10-D5D0-4926-9FCE-7E9F359BE904}" type="datetimeFigureOut">
              <a:rPr kumimoji="1" lang="ja-JP" altLang="en-US" smtClean="0"/>
              <a:pPr/>
              <a:t>2016/7/22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430F-5BDF-4EC6-A3DB-FB5A1491D92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F10-D5D0-4926-9FCE-7E9F359BE904}" type="datetimeFigureOut">
              <a:rPr kumimoji="1" lang="ja-JP" altLang="en-US" smtClean="0"/>
              <a:pPr/>
              <a:t>2016/7/22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430F-5BDF-4EC6-A3DB-FB5A1491D92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4" cy="167851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4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19" indent="0">
              <a:buNone/>
              <a:defRPr sz="1300"/>
            </a:lvl2pPr>
            <a:lvl3pPr marL="957838" indent="0">
              <a:buNone/>
              <a:defRPr sz="1000"/>
            </a:lvl3pPr>
            <a:lvl4pPr marL="1436757" indent="0">
              <a:buNone/>
              <a:defRPr sz="900"/>
            </a:lvl4pPr>
            <a:lvl5pPr marL="1915677" indent="0">
              <a:buNone/>
              <a:defRPr sz="900"/>
            </a:lvl5pPr>
            <a:lvl6pPr marL="2394596" indent="0">
              <a:buNone/>
              <a:defRPr sz="900"/>
            </a:lvl6pPr>
            <a:lvl7pPr marL="2873515" indent="0">
              <a:buNone/>
              <a:defRPr sz="900"/>
            </a:lvl7pPr>
            <a:lvl8pPr marL="3352434" indent="0">
              <a:buNone/>
              <a:defRPr sz="900"/>
            </a:lvl8pPr>
            <a:lvl9pPr marL="3831353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F10-D5D0-4926-9FCE-7E9F359BE904}" type="datetimeFigureOut">
              <a:rPr kumimoji="1" lang="ja-JP" altLang="en-US" smtClean="0"/>
              <a:pPr/>
              <a:t>2016/7/22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430F-5BDF-4EC6-A3DB-FB5A1491D92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19" indent="0">
              <a:buNone/>
              <a:defRPr sz="2900"/>
            </a:lvl2pPr>
            <a:lvl3pPr marL="957838" indent="0">
              <a:buNone/>
              <a:defRPr sz="2500"/>
            </a:lvl3pPr>
            <a:lvl4pPr marL="1436757" indent="0">
              <a:buNone/>
              <a:defRPr sz="2100"/>
            </a:lvl4pPr>
            <a:lvl5pPr marL="1915677" indent="0">
              <a:buNone/>
              <a:defRPr sz="2100"/>
            </a:lvl5pPr>
            <a:lvl6pPr marL="2394596" indent="0">
              <a:buNone/>
              <a:defRPr sz="2100"/>
            </a:lvl6pPr>
            <a:lvl7pPr marL="2873515" indent="0">
              <a:buNone/>
              <a:defRPr sz="2100"/>
            </a:lvl7pPr>
            <a:lvl8pPr marL="3352434" indent="0">
              <a:buNone/>
              <a:defRPr sz="2100"/>
            </a:lvl8pPr>
            <a:lvl9pPr marL="3831353" indent="0">
              <a:buNone/>
              <a:defRPr sz="21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9"/>
          </a:xfrm>
        </p:spPr>
        <p:txBody>
          <a:bodyPr/>
          <a:lstStyle>
            <a:lvl1pPr marL="0" indent="0">
              <a:buNone/>
              <a:defRPr sz="1500"/>
            </a:lvl1pPr>
            <a:lvl2pPr marL="478919" indent="0">
              <a:buNone/>
              <a:defRPr sz="1300"/>
            </a:lvl2pPr>
            <a:lvl3pPr marL="957838" indent="0">
              <a:buNone/>
              <a:defRPr sz="1000"/>
            </a:lvl3pPr>
            <a:lvl4pPr marL="1436757" indent="0">
              <a:buNone/>
              <a:defRPr sz="900"/>
            </a:lvl4pPr>
            <a:lvl5pPr marL="1915677" indent="0">
              <a:buNone/>
              <a:defRPr sz="900"/>
            </a:lvl5pPr>
            <a:lvl6pPr marL="2394596" indent="0">
              <a:buNone/>
              <a:defRPr sz="900"/>
            </a:lvl6pPr>
            <a:lvl7pPr marL="2873515" indent="0">
              <a:buNone/>
              <a:defRPr sz="900"/>
            </a:lvl7pPr>
            <a:lvl8pPr marL="3352434" indent="0">
              <a:buNone/>
              <a:defRPr sz="900"/>
            </a:lvl8pPr>
            <a:lvl9pPr marL="3831353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DF10-D5D0-4926-9FCE-7E9F359BE904}" type="datetimeFigureOut">
              <a:rPr kumimoji="1" lang="ja-JP" altLang="en-US" smtClean="0"/>
              <a:pPr/>
              <a:t>2016/7/22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430F-5BDF-4EC6-A3DB-FB5A1491D92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6172200" cy="6537502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FDF10-D5D0-4926-9FCE-7E9F359BE904}" type="datetimeFigureOut">
              <a:rPr kumimoji="1" lang="ja-JP" altLang="en-US" smtClean="0"/>
              <a:pPr/>
              <a:t>2016/7/22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430F-5BDF-4EC6-A3DB-FB5A1491D92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38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9" indent="-359189" algn="l" defTabSz="957838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44" indent="-299324" algn="l" defTabSz="957838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98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17" indent="-239460" algn="l" defTabSz="957838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36" indent="-239460" algn="l" defTabSz="957838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55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5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94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13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9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8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7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7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6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5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34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53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microsoft.com/office/2007/relationships/hdphoto" Target="../media/hdphoto1.wdp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825606" y="295646"/>
            <a:ext cx="5290161" cy="1041022"/>
          </a:xfrm>
          <a:prstGeom prst="roundRect">
            <a:avLst/>
          </a:prstGeom>
          <a:pattFill prst="pct25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  <a:ln w="76200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9" tIns="41985" rIns="83969" bIns="4198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98224" y="310773"/>
            <a:ext cx="4944924" cy="2146893"/>
          </a:xfrm>
          <a:prstGeom prst="rect">
            <a:avLst/>
          </a:prstGeom>
          <a:noFill/>
          <a:ln>
            <a:noFill/>
          </a:ln>
        </p:spPr>
        <p:txBody>
          <a:bodyPr wrap="none" lIns="83969" tIns="41985" rIns="83969" bIns="41985" rtlCol="0">
            <a:spAutoFit/>
          </a:bodyPr>
          <a:lstStyle/>
          <a:p>
            <a:pPr algn="ctr"/>
            <a:r>
              <a:rPr lang="ja-JP" altLang="en-US" sz="1800" b="1" dirty="0" smtClean="0">
                <a:ln w="1905">
                  <a:solidFill>
                    <a:schemeClr val="tx1"/>
                  </a:solidFill>
                </a:ln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lang="ja-JP" altLang="en-US" sz="1800" b="1" dirty="0" smtClean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相続の事前相談・問題整理・手続き代行</a:t>
            </a:r>
            <a:endParaRPr lang="en-US" altLang="ja-JP" sz="1800" b="1" dirty="0" smtClean="0">
              <a:ln w="190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ctr"/>
            <a:r>
              <a:rPr lang="ja-JP" altLang="en-US" sz="4400" b="1" dirty="0" smtClean="0">
                <a:ln w="1905">
                  <a:solidFill>
                    <a:schemeClr val="tx1"/>
                  </a:solidFill>
                </a:ln>
                <a:solidFill>
                  <a:srgbClr val="CC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　   </a:t>
            </a:r>
            <a:r>
              <a:rPr lang="ja-JP" altLang="en-US" sz="3600" b="1" dirty="0" smtClean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伸寛だより </a:t>
            </a:r>
            <a:r>
              <a:rPr lang="en-US" altLang="ja-JP" sz="2800" b="1" dirty="0" smtClean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NO</a:t>
            </a:r>
            <a:r>
              <a:rPr lang="ja-JP" altLang="en-US" sz="2800" b="1" dirty="0" smtClean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２８</a:t>
            </a:r>
            <a:endParaRPr lang="en-US" altLang="ja-JP" sz="2800" b="1" dirty="0" smtClean="0">
              <a:ln w="190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ctr"/>
            <a:endParaRPr lang="en-US" altLang="ja-JP" sz="2800" b="1" dirty="0" smtClean="0">
              <a:ln w="190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ctr"/>
            <a:endParaRPr lang="ja-JP" alt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pic>
        <p:nvPicPr>
          <p:cNvPr id="1028" name="Picture 4" descr="C:\Users\SUDO\AppData\Local\Microsoft\Windows\Temporary Internet Files\Content.IE5\MP3HXG4O\MC9003308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2670" y="6195871"/>
            <a:ext cx="602679" cy="658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図 10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808" y="2336724"/>
            <a:ext cx="1327905" cy="1526270"/>
          </a:xfrm>
          <a:prstGeom prst="rect">
            <a:avLst/>
          </a:prstGeom>
        </p:spPr>
      </p:pic>
      <p:pic>
        <p:nvPicPr>
          <p:cNvPr id="1069" name="図 106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860" y="310773"/>
            <a:ext cx="2520280" cy="218223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446" y="6994277"/>
            <a:ext cx="1967111" cy="1610853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005154" y="907053"/>
            <a:ext cx="1266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２８年８月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　　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11" name="Picture 2" descr="C:\Users\kazuo hagiwara\Desktop\2012-06-26 09.12.0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10353869" y="4270400"/>
            <a:ext cx="2023781" cy="197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329554" y="3375715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/>
              <a:t>　　</a:t>
            </a:r>
            <a:endParaRPr kumimoji="1" lang="ja-JP" altLang="en-US" sz="1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49796" y="2864426"/>
            <a:ext cx="67037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　　　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083196" y="3401656"/>
            <a:ext cx="50847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　　</a:t>
            </a:r>
            <a:endParaRPr kumimoji="1" lang="ja-JP" altLang="en-US" sz="1400" dirty="0"/>
          </a:p>
        </p:txBody>
      </p:sp>
      <p:sp>
        <p:nvSpPr>
          <p:cNvPr id="1087" name="テキスト ボックス 1086"/>
          <p:cNvSpPr txBox="1"/>
          <p:nvPr/>
        </p:nvSpPr>
        <p:spPr>
          <a:xfrm>
            <a:off x="176995" y="508801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　</a:t>
            </a:r>
            <a:endParaRPr kumimoji="1" lang="ja-JP" altLang="en-US" sz="16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96123" y="7161226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　</a:t>
            </a:r>
            <a:endParaRPr kumimoji="1" lang="ja-JP" altLang="en-US" sz="1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50545" y="8348099"/>
            <a:ext cx="2199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 </a:t>
            </a:r>
            <a:endParaRPr kumimoji="1" lang="ja-JP" altLang="en-US" sz="12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169088" y="9157409"/>
            <a:ext cx="184731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dirty="0" smtClean="0"/>
          </a:p>
          <a:p>
            <a:endParaRPr kumimoji="1" lang="ja-JP" altLang="en-US" sz="1200" dirty="0"/>
          </a:p>
        </p:txBody>
      </p:sp>
      <p:sp>
        <p:nvSpPr>
          <p:cNvPr id="13" name="正方形/長方形 12"/>
          <p:cNvSpPr/>
          <p:nvPr/>
        </p:nvSpPr>
        <p:spPr>
          <a:xfrm>
            <a:off x="161354" y="175289"/>
            <a:ext cx="6545245" cy="9601721"/>
          </a:xfrm>
          <a:prstGeom prst="rect">
            <a:avLst/>
          </a:prstGeom>
          <a:solidFill>
            <a:schemeClr val="accent5">
              <a:lumMod val="20000"/>
              <a:lumOff val="80000"/>
              <a:alpha val="21000"/>
            </a:schemeClr>
          </a:solidFill>
          <a:ln w="38100" cmpd="sng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●田　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50545" y="1405176"/>
            <a:ext cx="4774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固定資産税の色々②</a:t>
            </a:r>
            <a:endParaRPr kumimoji="1" lang="ja-JP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73602" y="2468725"/>
            <a:ext cx="34657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　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27219" y="5360733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endParaRPr kumimoji="1" lang="ja-JP" altLang="en-US" sz="16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pic>
        <p:nvPicPr>
          <p:cNvPr id="86" name="図 8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51" y="8111989"/>
            <a:ext cx="1266405" cy="1599605"/>
          </a:xfrm>
          <a:prstGeom prst="rect">
            <a:avLst/>
          </a:prstGeom>
        </p:spPr>
      </p:pic>
      <p:pic>
        <p:nvPicPr>
          <p:cNvPr id="87" name="Picture 2" descr="C:\Users\kazuo hagiwara\AppData\Local\Microsoft\Windows\Temporary Internet Files\Content.IE5\G6WS4695\MC90042069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5979" y="8983725"/>
            <a:ext cx="1480282" cy="1547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テキスト ボックス 87"/>
          <p:cNvSpPr txBox="1"/>
          <p:nvPr/>
        </p:nvSpPr>
        <p:spPr>
          <a:xfrm>
            <a:off x="1767666" y="8173128"/>
            <a:ext cx="34060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相続の事前相談・問題整理・手続代行</a:t>
            </a:r>
            <a:endParaRPr kumimoji="1"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株式会社　</a:t>
            </a:r>
            <a:r>
              <a:rPr kumimoji="1" lang="ja-JP" altLang="en-US" sz="2800" b="1" dirty="0" smtClean="0">
                <a:latin typeface="HGP創英角ﾎﾟｯﾌﾟ体" pitchFamily="50" charset="-128"/>
                <a:ea typeface="HGP創英角ﾎﾟｯﾌﾟ体" pitchFamily="50" charset="-128"/>
              </a:rPr>
              <a:t>伸　寛</a:t>
            </a:r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（しんかん</a:t>
            </a:r>
            <a:r>
              <a:rPr kumimoji="1" lang="ja-JP" altLang="en-US" sz="1400" dirty="0" smtClean="0"/>
              <a:t>）</a:t>
            </a:r>
            <a:endParaRPr kumimoji="1" lang="ja-JP" altLang="en-US" sz="1400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018699" y="8911792"/>
            <a:ext cx="4106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　　　  　</a:t>
            </a:r>
            <a:r>
              <a:rPr kumimoji="1" lang="ja-JP" altLang="en-US" sz="1100" b="1" dirty="0" smtClean="0">
                <a:latin typeface="HG丸ｺﾞｼｯｸM-PRO" pitchFamily="50" charset="-128"/>
                <a:ea typeface="HG丸ｺﾞｼｯｸM-PRO" pitchFamily="50" charset="-128"/>
              </a:rPr>
              <a:t>     </a:t>
            </a:r>
            <a:r>
              <a:rPr kumimoji="1"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所　在：  海老名市柏ヶ谷１０４３番</a:t>
            </a:r>
            <a:endParaRPr kumimoji="1" lang="en-US" altLang="ja-JP" sz="12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　　　  　   代　表：　　萩　　原　　和　　雄</a:t>
            </a:r>
            <a:endParaRPr kumimoji="1" lang="en-US" altLang="ja-JP" sz="12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 電　話：  ０４６－２９２－７５５０</a:t>
            </a:r>
            <a:endParaRPr lang="en-US" altLang="ja-JP" sz="12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　　　　　  ＦＡＸ：  ０４６－２９２－７５６０</a:t>
            </a:r>
            <a:endParaRPr kumimoji="1" lang="en-US" altLang="ja-JP" sz="12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8406" y="3041174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sz="1600" dirty="0"/>
          </a:p>
          <a:p>
            <a:endParaRPr kumimoji="1" lang="ja-JP" altLang="en-US" sz="16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1767666" y="1952328"/>
            <a:ext cx="367755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kazuo hagiwara\Desktop\社協挿入図.jpg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2000"/>
                    </a14:imgEffect>
                    <a14:imgEffect>
                      <a14:colorTemperature colorTemp="5250"/>
                    </a14:imgEffect>
                    <a14:imgEffect>
                      <a14:saturation sat="180000"/>
                    </a14:imgEffect>
                    <a14:imgEffect>
                      <a14:brightnessContrast bright="-1000" contras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919" y="8348099"/>
            <a:ext cx="1676682" cy="137245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  <a:reflection endPos="0" dist="50800" dir="5400000" sy="-100000" algn="bl" rotWithShape="0"/>
          </a:effectLst>
        </p:spPr>
      </p:pic>
      <p:sp>
        <p:nvSpPr>
          <p:cNvPr id="68" name="テキスト ボックス 67"/>
          <p:cNvSpPr txBox="1"/>
          <p:nvPr/>
        </p:nvSpPr>
        <p:spPr>
          <a:xfrm>
            <a:off x="278853" y="2044336"/>
            <a:ext cx="6449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固定資産税の２回目は、住宅用地の特例を使った事例をいくつかご</a:t>
            </a:r>
            <a:endParaRPr kumimoji="1" lang="en-US" altLang="ja-JP" sz="16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r>
              <a:rPr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紹介します。</a:t>
            </a:r>
            <a:endParaRPr kumimoji="1" lang="ja-JP" altLang="en-US" sz="16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802" y="3016791"/>
            <a:ext cx="54890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　</a:t>
            </a:r>
            <a:r>
              <a:rPr kumimoji="1"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前回号でご紹介しましたが、住宅地は大きく減額されます。</a:t>
            </a:r>
            <a:endParaRPr kumimoji="1" lang="ja-JP" altLang="en-US" sz="16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86762" y="2632070"/>
            <a:ext cx="2791149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●住宅用地の特例とは？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318406" y="5342811"/>
            <a:ext cx="27398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●一般の住宅用地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30762" y="5733556"/>
            <a:ext cx="48013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土地</a:t>
            </a:r>
            <a:r>
              <a:rPr kumimoji="1"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400</a:t>
            </a:r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㎡の場合（評価額は</a:t>
            </a:r>
            <a:r>
              <a:rPr kumimoji="1"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4800</a:t>
            </a:r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万円とします）</a:t>
            </a:r>
            <a:endParaRPr kumimoji="1" lang="en-US" altLang="ja-JP" sz="16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endParaRPr kumimoji="1" lang="ja-JP" altLang="en-US" sz="1600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0210" y="3280708"/>
            <a:ext cx="654538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　　土地面積</a:t>
            </a:r>
            <a:r>
              <a:rPr kumimoji="1"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200</a:t>
            </a:r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㎡まで：土地の評価額</a:t>
            </a:r>
            <a:r>
              <a:rPr kumimoji="1"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×</a:t>
            </a:r>
            <a:r>
              <a:rPr kumimoji="1"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1/6</a:t>
            </a:r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＝土地の課税標準</a:t>
            </a:r>
            <a:endParaRPr kumimoji="1" lang="en-US" altLang="ja-JP" sz="16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　　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200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㎡を超える部分：土地の評価額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×</a:t>
            </a:r>
            <a:r>
              <a:rPr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1/3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＝土地の課税標準</a:t>
            </a:r>
            <a:endParaRPr lang="en-US" altLang="ja-JP" sz="16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kumimoji="1" lang="ja-JP" altLang="en-US" sz="16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　　 ＊土地の評価額は固定資産税評価額です。</a:t>
            </a:r>
            <a:endParaRPr kumimoji="1" lang="en-US" altLang="ja-JP" sz="16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kumimoji="1"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 </a:t>
            </a:r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　</a:t>
            </a:r>
            <a:r>
              <a:rPr lang="ja-JP" altLang="en-US" sz="16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  </a:t>
            </a:r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＊この課税標準に税率（</a:t>
            </a:r>
            <a:r>
              <a:rPr kumimoji="1"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1.4</a:t>
            </a:r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％）を掛け税額を求めます。</a:t>
            </a:r>
            <a:endParaRPr kumimoji="1" lang="en-US" altLang="ja-JP" sz="16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lang="ja-JP" altLang="en-US" sz="16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 　　＊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200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㎡を超える部分は住宅床面積の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10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倍が上限です。</a:t>
            </a:r>
            <a:r>
              <a:rPr lang="ja-JP" altLang="en-US" sz="16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endParaRPr lang="en-US" altLang="ja-JP" sz="16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lang="ja-JP" altLang="en-US" sz="16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 　　＊都市計画税（税率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0.3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％）は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200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㎡まで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1/3</a:t>
            </a:r>
            <a:r>
              <a:rPr lang="ja-JP" altLang="en-US" sz="1600" dirty="0" err="1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、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200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㎡超える</a:t>
            </a:r>
            <a:endParaRPr lang="en-US" altLang="ja-JP" sz="16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lang="ja-JP" altLang="en-US" sz="16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　　　 部分は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2/3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です。</a:t>
            </a:r>
            <a:endParaRPr lang="en-US" altLang="ja-JP" sz="16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　 　　＊住宅用地には、アパートやマンションも含まれます。</a:t>
            </a:r>
            <a:endParaRPr kumimoji="1" lang="ja-JP" altLang="en-US" sz="1600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25719" y="6072615"/>
            <a:ext cx="2332579" cy="921662"/>
          </a:xfrm>
          <a:prstGeom prst="round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り</a:t>
            </a:r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859235" y="6261302"/>
            <a:ext cx="1102161" cy="592978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59235" y="6271836"/>
            <a:ext cx="1086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　 </a:t>
            </a:r>
            <a:r>
              <a:rPr kumimoji="1" lang="ja-JP" altLang="en-US" sz="1200" b="1" dirty="0" smtClean="0"/>
              <a:t>床面積</a:t>
            </a:r>
            <a:endParaRPr kumimoji="1" lang="en-US" altLang="ja-JP" sz="1200" b="1" dirty="0" smtClean="0"/>
          </a:p>
          <a:p>
            <a:r>
              <a:rPr kumimoji="1" lang="en-US" altLang="ja-JP" sz="1200" b="1" dirty="0" smtClean="0"/>
              <a:t>100</a:t>
            </a:r>
            <a:r>
              <a:rPr kumimoji="1" lang="ja-JP" altLang="en-US" sz="1200" b="1" dirty="0" smtClean="0"/>
              <a:t>㎡の自宅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006334" y="6392615"/>
            <a:ext cx="1035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400</a:t>
            </a:r>
            <a:r>
              <a:rPr kumimoji="1" lang="ja-JP" altLang="en-US" sz="1200" dirty="0" smtClean="0"/>
              <a:t>㎡の土地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（</a:t>
            </a:r>
            <a:r>
              <a:rPr lang="en-US" altLang="ja-JP" sz="1200" dirty="0" smtClean="0"/>
              <a:t>4,800</a:t>
            </a:r>
            <a:r>
              <a:rPr lang="ja-JP" altLang="en-US" sz="1200" dirty="0" smtClean="0"/>
              <a:t>万円）</a:t>
            </a:r>
            <a:endParaRPr kumimoji="1" lang="ja-JP" altLang="en-US" sz="1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24855" y="6015364"/>
            <a:ext cx="59070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 </a:t>
            </a:r>
            <a:endParaRPr kumimoji="1" lang="en-US" altLang="ja-JP" sz="14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endParaRPr lang="en-US" altLang="ja-JP" sz="1400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                      　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・</a:t>
            </a:r>
            <a:r>
              <a:rPr kumimoji="1"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戸当たり</a:t>
            </a:r>
            <a:r>
              <a:rPr kumimoji="1"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200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㎡まで評価額は</a:t>
            </a:r>
            <a:r>
              <a:rPr kumimoji="1"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1/6</a:t>
            </a:r>
          </a:p>
          <a:p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                        　　</a:t>
            </a:r>
            <a:r>
              <a:rPr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4,800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万円</a:t>
            </a:r>
            <a:r>
              <a:rPr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×200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</a:t>
            </a:r>
            <a:r>
              <a:rPr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/400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</a:t>
            </a:r>
            <a:r>
              <a:rPr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×1/6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＝</a:t>
            </a:r>
            <a:r>
              <a:rPr lang="en-US" altLang="ja-JP" sz="14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400</a:t>
            </a:r>
            <a:r>
              <a:rPr lang="ja-JP" altLang="en-US" sz="14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万円</a:t>
            </a:r>
            <a:endParaRPr lang="en-US" altLang="ja-JP" sz="1400" b="1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endParaRPr lang="en-US" altLang="ja-JP" sz="14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・</a:t>
            </a:r>
            <a:r>
              <a:rPr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200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㎡を超える部分の土地</a:t>
            </a:r>
            <a:endParaRPr lang="en-US" altLang="ja-JP" sz="1400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   床面積</a:t>
            </a:r>
            <a:r>
              <a:rPr kumimoji="1"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100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㎡の</a:t>
            </a:r>
            <a:r>
              <a:rPr kumimoji="1"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10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倍（</a:t>
            </a:r>
            <a:r>
              <a:rPr kumimoji="1"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1,000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㎡）まで評価額は</a:t>
            </a:r>
            <a:r>
              <a:rPr kumimoji="1"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1/3</a:t>
            </a:r>
          </a:p>
          <a:p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　</a:t>
            </a:r>
            <a:r>
              <a:rPr kumimoji="1"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4,800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万円</a:t>
            </a:r>
            <a:r>
              <a:rPr kumimoji="1"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×200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</a:t>
            </a:r>
            <a:r>
              <a:rPr kumimoji="1"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/400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</a:t>
            </a:r>
            <a:r>
              <a:rPr kumimoji="1"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×1/3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＝</a:t>
            </a:r>
            <a:r>
              <a:rPr kumimoji="1" lang="en-US" altLang="ja-JP" sz="14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800</a:t>
            </a:r>
            <a:r>
              <a:rPr kumimoji="1" lang="ja-JP" altLang="en-US" sz="14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万円        課税標準</a:t>
            </a:r>
            <a:r>
              <a:rPr kumimoji="1" lang="en-US" altLang="ja-JP" sz="14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1200</a:t>
            </a:r>
            <a:r>
              <a:rPr kumimoji="1" lang="ja-JP" altLang="en-US" sz="14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万円</a:t>
            </a:r>
            <a:endParaRPr kumimoji="1" lang="en-US" altLang="ja-JP" sz="1400" b="1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lang="ja-JP" altLang="en-US" sz="14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＊家屋を増築すると、軽減特例の面積を増やせます。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    </a:t>
            </a:r>
            <a:r>
              <a:rPr kumimoji="1"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 </a:t>
            </a:r>
            <a:endParaRPr kumimoji="1" lang="ja-JP" altLang="en-US" sz="1400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6115767" y="6994277"/>
            <a:ext cx="0" cy="5055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4491460" y="7653864"/>
            <a:ext cx="5406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-3351568" y="-6998"/>
            <a:ext cx="6858000" cy="990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9" tIns="41985" rIns="83969" bIns="41985"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864524" y="416496"/>
            <a:ext cx="5251243" cy="1041022"/>
          </a:xfrm>
          <a:prstGeom prst="roundRect">
            <a:avLst/>
          </a:prstGeom>
          <a:noFill/>
          <a:ln w="762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9" tIns="41985" rIns="83969" bIns="4198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36072" y="468012"/>
            <a:ext cx="4585852" cy="1038897"/>
          </a:xfrm>
          <a:prstGeom prst="rect">
            <a:avLst/>
          </a:prstGeom>
          <a:noFill/>
          <a:ln>
            <a:noFill/>
          </a:ln>
        </p:spPr>
        <p:txBody>
          <a:bodyPr wrap="none" lIns="83969" tIns="41985" rIns="83969" bIns="41985" rtlCol="0">
            <a:spAutoFit/>
          </a:bodyPr>
          <a:lstStyle/>
          <a:p>
            <a:pPr algn="ctr"/>
            <a:r>
              <a:rPr lang="ja-JP" altLang="en-US" sz="1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　相続の事前相談・問題整理・手続き代行</a:t>
            </a:r>
            <a:endParaRPr lang="en-US" altLang="ja-JP" sz="1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ctr"/>
            <a:r>
              <a:rPr lang="ja-JP" altLang="en-US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lang="ja-JP" altLang="en-US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伸寛だより</a:t>
            </a:r>
            <a:r>
              <a:rPr lang="ja-JP" alt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endParaRPr lang="ja-JP" alt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pic>
        <p:nvPicPr>
          <p:cNvPr id="1028" name="Picture 4" descr="C:\Users\SUDO\AppData\Local\Microsoft\Windows\Temporary Internet Files\Content.IE5\MP3HXG4O\MC9003308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8908" y="3080792"/>
            <a:ext cx="864040" cy="658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-2907704" y="3982770"/>
            <a:ext cx="1355725" cy="736600"/>
            <a:chOff x="-1787" y="483"/>
            <a:chExt cx="854" cy="464"/>
          </a:xfrm>
        </p:grpSpPr>
        <p:sp>
          <p:nvSpPr>
            <p:cNvPr id="15" name="AutoShape 3"/>
            <p:cNvSpPr>
              <a:spLocks noChangeAspect="1" noChangeArrowheads="1" noTextEdit="1"/>
            </p:cNvSpPr>
            <p:nvPr/>
          </p:nvSpPr>
          <p:spPr bwMode="auto">
            <a:xfrm>
              <a:off x="-1787" y="483"/>
              <a:ext cx="854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-1756" y="514"/>
              <a:ext cx="793" cy="4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-1777" y="495"/>
              <a:ext cx="834" cy="442"/>
            </a:xfrm>
            <a:custGeom>
              <a:avLst/>
              <a:gdLst>
                <a:gd name="T0" fmla="*/ 814 w 834"/>
                <a:gd name="T1" fmla="*/ 0 h 442"/>
                <a:gd name="T2" fmla="*/ 0 w 834"/>
                <a:gd name="T3" fmla="*/ 0 h 442"/>
                <a:gd name="T4" fmla="*/ 0 w 834"/>
                <a:gd name="T5" fmla="*/ 442 h 442"/>
                <a:gd name="T6" fmla="*/ 834 w 834"/>
                <a:gd name="T7" fmla="*/ 442 h 442"/>
                <a:gd name="T8" fmla="*/ 834 w 834"/>
                <a:gd name="T9" fmla="*/ 0 h 442"/>
                <a:gd name="T10" fmla="*/ 814 w 834"/>
                <a:gd name="T11" fmla="*/ 0 h 442"/>
                <a:gd name="T12" fmla="*/ 793 w 834"/>
                <a:gd name="T13" fmla="*/ 40 h 442"/>
                <a:gd name="T14" fmla="*/ 793 w 834"/>
                <a:gd name="T15" fmla="*/ 40 h 442"/>
                <a:gd name="T16" fmla="*/ 793 w 834"/>
                <a:gd name="T17" fmla="*/ 400 h 442"/>
                <a:gd name="T18" fmla="*/ 793 w 834"/>
                <a:gd name="T19" fmla="*/ 400 h 442"/>
                <a:gd name="T20" fmla="*/ 41 w 834"/>
                <a:gd name="T21" fmla="*/ 400 h 442"/>
                <a:gd name="T22" fmla="*/ 41 w 834"/>
                <a:gd name="T23" fmla="*/ 400 h 442"/>
                <a:gd name="T24" fmla="*/ 41 w 834"/>
                <a:gd name="T25" fmla="*/ 40 h 442"/>
                <a:gd name="T26" fmla="*/ 41 w 834"/>
                <a:gd name="T27" fmla="*/ 40 h 442"/>
                <a:gd name="T28" fmla="*/ 793 w 834"/>
                <a:gd name="T29" fmla="*/ 40 h 442"/>
                <a:gd name="T30" fmla="*/ 793 w 834"/>
                <a:gd name="T31" fmla="*/ 4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34" h="442">
                  <a:moveTo>
                    <a:pt x="814" y="0"/>
                  </a:moveTo>
                  <a:lnTo>
                    <a:pt x="0" y="0"/>
                  </a:lnTo>
                  <a:lnTo>
                    <a:pt x="0" y="442"/>
                  </a:lnTo>
                  <a:lnTo>
                    <a:pt x="834" y="442"/>
                  </a:lnTo>
                  <a:lnTo>
                    <a:pt x="834" y="0"/>
                  </a:lnTo>
                  <a:lnTo>
                    <a:pt x="814" y="0"/>
                  </a:lnTo>
                  <a:close/>
                  <a:moveTo>
                    <a:pt x="793" y="40"/>
                  </a:moveTo>
                  <a:lnTo>
                    <a:pt x="793" y="40"/>
                  </a:lnTo>
                  <a:lnTo>
                    <a:pt x="793" y="400"/>
                  </a:lnTo>
                  <a:lnTo>
                    <a:pt x="793" y="400"/>
                  </a:lnTo>
                  <a:lnTo>
                    <a:pt x="41" y="400"/>
                  </a:lnTo>
                  <a:lnTo>
                    <a:pt x="41" y="400"/>
                  </a:lnTo>
                  <a:lnTo>
                    <a:pt x="41" y="40"/>
                  </a:lnTo>
                  <a:lnTo>
                    <a:pt x="41" y="40"/>
                  </a:lnTo>
                  <a:lnTo>
                    <a:pt x="793" y="40"/>
                  </a:lnTo>
                  <a:lnTo>
                    <a:pt x="793" y="40"/>
                  </a:lnTo>
                  <a:close/>
                </a:path>
              </a:pathLst>
            </a:custGeom>
            <a:solidFill>
              <a:srgbClr val="5F25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-1784" y="486"/>
              <a:ext cx="848" cy="458"/>
            </a:xfrm>
            <a:prstGeom prst="rect">
              <a:avLst/>
            </a:prstGeom>
            <a:solidFill>
              <a:srgbClr val="54A6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-1756" y="514"/>
              <a:ext cx="793" cy="402"/>
            </a:xfrm>
            <a:prstGeom prst="rect">
              <a:avLst/>
            </a:prstGeom>
            <a:solidFill>
              <a:srgbClr val="FFF0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9"/>
            <p:cNvSpPr>
              <a:spLocks/>
            </p:cNvSpPr>
            <p:nvPr/>
          </p:nvSpPr>
          <p:spPr bwMode="auto">
            <a:xfrm>
              <a:off x="-1756" y="514"/>
              <a:ext cx="823" cy="402"/>
            </a:xfrm>
            <a:custGeom>
              <a:avLst/>
              <a:gdLst>
                <a:gd name="T0" fmla="*/ 793 w 793"/>
                <a:gd name="T1" fmla="*/ 365 h 402"/>
                <a:gd name="T2" fmla="*/ 793 w 793"/>
                <a:gd name="T3" fmla="*/ 292 h 402"/>
                <a:gd name="T4" fmla="*/ 472 w 793"/>
                <a:gd name="T5" fmla="*/ 328 h 402"/>
                <a:gd name="T6" fmla="*/ 793 w 793"/>
                <a:gd name="T7" fmla="*/ 205 h 402"/>
                <a:gd name="T8" fmla="*/ 793 w 793"/>
                <a:gd name="T9" fmla="*/ 116 h 402"/>
                <a:gd name="T10" fmla="*/ 460 w 793"/>
                <a:gd name="T11" fmla="*/ 301 h 402"/>
                <a:gd name="T12" fmla="*/ 787 w 793"/>
                <a:gd name="T13" fmla="*/ 0 h 402"/>
                <a:gd name="T14" fmla="*/ 665 w 793"/>
                <a:gd name="T15" fmla="*/ 0 h 402"/>
                <a:gd name="T16" fmla="*/ 438 w 793"/>
                <a:gd name="T17" fmla="*/ 279 h 402"/>
                <a:gd name="T18" fmla="*/ 567 w 793"/>
                <a:gd name="T19" fmla="*/ 0 h 402"/>
                <a:gd name="T20" fmla="*/ 498 w 793"/>
                <a:gd name="T21" fmla="*/ 0 h 402"/>
                <a:gd name="T22" fmla="*/ 411 w 793"/>
                <a:gd name="T23" fmla="*/ 268 h 402"/>
                <a:gd name="T24" fmla="*/ 424 w 793"/>
                <a:gd name="T25" fmla="*/ 0 h 402"/>
                <a:gd name="T26" fmla="*/ 366 w 793"/>
                <a:gd name="T27" fmla="*/ 0 h 402"/>
                <a:gd name="T28" fmla="*/ 380 w 793"/>
                <a:gd name="T29" fmla="*/ 268 h 402"/>
                <a:gd name="T30" fmla="*/ 291 w 793"/>
                <a:gd name="T31" fmla="*/ 0 h 402"/>
                <a:gd name="T32" fmla="*/ 223 w 793"/>
                <a:gd name="T33" fmla="*/ 0 h 402"/>
                <a:gd name="T34" fmla="*/ 352 w 793"/>
                <a:gd name="T35" fmla="*/ 279 h 402"/>
                <a:gd name="T36" fmla="*/ 126 w 793"/>
                <a:gd name="T37" fmla="*/ 0 h 402"/>
                <a:gd name="T38" fmla="*/ 4 w 793"/>
                <a:gd name="T39" fmla="*/ 0 h 402"/>
                <a:gd name="T40" fmla="*/ 331 w 793"/>
                <a:gd name="T41" fmla="*/ 301 h 402"/>
                <a:gd name="T42" fmla="*/ 0 w 793"/>
                <a:gd name="T43" fmla="*/ 117 h 402"/>
                <a:gd name="T44" fmla="*/ 0 w 793"/>
                <a:gd name="T45" fmla="*/ 206 h 402"/>
                <a:gd name="T46" fmla="*/ 318 w 793"/>
                <a:gd name="T47" fmla="*/ 328 h 402"/>
                <a:gd name="T48" fmla="*/ 0 w 793"/>
                <a:gd name="T49" fmla="*/ 292 h 402"/>
                <a:gd name="T50" fmla="*/ 0 w 793"/>
                <a:gd name="T51" fmla="*/ 365 h 402"/>
                <a:gd name="T52" fmla="*/ 316 w 793"/>
                <a:gd name="T53" fmla="*/ 359 h 402"/>
                <a:gd name="T54" fmla="*/ 200 w 793"/>
                <a:gd name="T55" fmla="*/ 402 h 402"/>
                <a:gd name="T56" fmla="*/ 262 w 793"/>
                <a:gd name="T57" fmla="*/ 402 h 402"/>
                <a:gd name="T58" fmla="*/ 326 w 793"/>
                <a:gd name="T59" fmla="*/ 389 h 402"/>
                <a:gd name="T60" fmla="*/ 334 w 793"/>
                <a:gd name="T61" fmla="*/ 402 h 402"/>
                <a:gd name="T62" fmla="*/ 334 w 793"/>
                <a:gd name="T63" fmla="*/ 402 h 402"/>
                <a:gd name="T64" fmla="*/ 456 w 793"/>
                <a:gd name="T65" fmla="*/ 400 h 402"/>
                <a:gd name="T66" fmla="*/ 482 w 793"/>
                <a:gd name="T67" fmla="*/ 402 h 402"/>
                <a:gd name="T68" fmla="*/ 495 w 793"/>
                <a:gd name="T69" fmla="*/ 402 h 402"/>
                <a:gd name="T70" fmla="*/ 470 w 793"/>
                <a:gd name="T71" fmla="*/ 374 h 402"/>
                <a:gd name="T72" fmla="*/ 634 w 793"/>
                <a:gd name="T73" fmla="*/ 402 h 402"/>
                <a:gd name="T74" fmla="*/ 793 w 793"/>
                <a:gd name="T75" fmla="*/ 369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3" h="402">
                  <a:moveTo>
                    <a:pt x="793" y="369"/>
                  </a:moveTo>
                  <a:lnTo>
                    <a:pt x="793" y="365"/>
                  </a:lnTo>
                  <a:lnTo>
                    <a:pt x="474" y="344"/>
                  </a:lnTo>
                  <a:lnTo>
                    <a:pt x="793" y="292"/>
                  </a:lnTo>
                  <a:lnTo>
                    <a:pt x="793" y="286"/>
                  </a:lnTo>
                  <a:lnTo>
                    <a:pt x="472" y="328"/>
                  </a:lnTo>
                  <a:lnTo>
                    <a:pt x="793" y="209"/>
                  </a:lnTo>
                  <a:lnTo>
                    <a:pt x="793" y="205"/>
                  </a:lnTo>
                  <a:lnTo>
                    <a:pt x="467" y="314"/>
                  </a:lnTo>
                  <a:lnTo>
                    <a:pt x="793" y="116"/>
                  </a:lnTo>
                  <a:lnTo>
                    <a:pt x="793" y="111"/>
                  </a:lnTo>
                  <a:lnTo>
                    <a:pt x="460" y="301"/>
                  </a:lnTo>
                  <a:lnTo>
                    <a:pt x="788" y="0"/>
                  </a:lnTo>
                  <a:lnTo>
                    <a:pt x="787" y="0"/>
                  </a:lnTo>
                  <a:lnTo>
                    <a:pt x="450" y="289"/>
                  </a:lnTo>
                  <a:lnTo>
                    <a:pt x="665" y="0"/>
                  </a:lnTo>
                  <a:lnTo>
                    <a:pt x="659" y="0"/>
                  </a:lnTo>
                  <a:lnTo>
                    <a:pt x="438" y="279"/>
                  </a:lnTo>
                  <a:lnTo>
                    <a:pt x="573" y="0"/>
                  </a:lnTo>
                  <a:lnTo>
                    <a:pt x="567" y="0"/>
                  </a:lnTo>
                  <a:lnTo>
                    <a:pt x="425" y="271"/>
                  </a:lnTo>
                  <a:lnTo>
                    <a:pt x="498" y="0"/>
                  </a:lnTo>
                  <a:lnTo>
                    <a:pt x="492" y="0"/>
                  </a:lnTo>
                  <a:lnTo>
                    <a:pt x="411" y="268"/>
                  </a:lnTo>
                  <a:lnTo>
                    <a:pt x="431" y="0"/>
                  </a:lnTo>
                  <a:lnTo>
                    <a:pt x="424" y="0"/>
                  </a:lnTo>
                  <a:lnTo>
                    <a:pt x="395" y="267"/>
                  </a:lnTo>
                  <a:lnTo>
                    <a:pt x="366" y="0"/>
                  </a:lnTo>
                  <a:lnTo>
                    <a:pt x="360" y="0"/>
                  </a:lnTo>
                  <a:lnTo>
                    <a:pt x="380" y="268"/>
                  </a:lnTo>
                  <a:lnTo>
                    <a:pt x="299" y="0"/>
                  </a:lnTo>
                  <a:lnTo>
                    <a:pt x="291" y="0"/>
                  </a:lnTo>
                  <a:lnTo>
                    <a:pt x="366" y="271"/>
                  </a:lnTo>
                  <a:lnTo>
                    <a:pt x="223" y="0"/>
                  </a:lnTo>
                  <a:lnTo>
                    <a:pt x="217" y="0"/>
                  </a:lnTo>
                  <a:lnTo>
                    <a:pt x="352" y="279"/>
                  </a:lnTo>
                  <a:lnTo>
                    <a:pt x="130" y="0"/>
                  </a:lnTo>
                  <a:lnTo>
                    <a:pt x="126" y="0"/>
                  </a:lnTo>
                  <a:lnTo>
                    <a:pt x="339" y="289"/>
                  </a:lnTo>
                  <a:lnTo>
                    <a:pt x="4" y="0"/>
                  </a:lnTo>
                  <a:lnTo>
                    <a:pt x="2" y="0"/>
                  </a:lnTo>
                  <a:lnTo>
                    <a:pt x="331" y="301"/>
                  </a:lnTo>
                  <a:lnTo>
                    <a:pt x="0" y="113"/>
                  </a:lnTo>
                  <a:lnTo>
                    <a:pt x="0" y="117"/>
                  </a:lnTo>
                  <a:lnTo>
                    <a:pt x="322" y="314"/>
                  </a:lnTo>
                  <a:lnTo>
                    <a:pt x="0" y="206"/>
                  </a:lnTo>
                  <a:lnTo>
                    <a:pt x="0" y="211"/>
                  </a:lnTo>
                  <a:lnTo>
                    <a:pt x="318" y="328"/>
                  </a:lnTo>
                  <a:lnTo>
                    <a:pt x="0" y="286"/>
                  </a:lnTo>
                  <a:lnTo>
                    <a:pt x="0" y="292"/>
                  </a:lnTo>
                  <a:lnTo>
                    <a:pt x="316" y="344"/>
                  </a:lnTo>
                  <a:lnTo>
                    <a:pt x="0" y="365"/>
                  </a:lnTo>
                  <a:lnTo>
                    <a:pt x="0" y="369"/>
                  </a:lnTo>
                  <a:lnTo>
                    <a:pt x="316" y="359"/>
                  </a:lnTo>
                  <a:lnTo>
                    <a:pt x="155" y="402"/>
                  </a:lnTo>
                  <a:lnTo>
                    <a:pt x="200" y="402"/>
                  </a:lnTo>
                  <a:lnTo>
                    <a:pt x="320" y="374"/>
                  </a:lnTo>
                  <a:lnTo>
                    <a:pt x="262" y="402"/>
                  </a:lnTo>
                  <a:lnTo>
                    <a:pt x="296" y="402"/>
                  </a:lnTo>
                  <a:lnTo>
                    <a:pt x="326" y="389"/>
                  </a:lnTo>
                  <a:lnTo>
                    <a:pt x="307" y="402"/>
                  </a:lnTo>
                  <a:lnTo>
                    <a:pt x="334" y="402"/>
                  </a:lnTo>
                  <a:lnTo>
                    <a:pt x="335" y="400"/>
                  </a:lnTo>
                  <a:lnTo>
                    <a:pt x="334" y="402"/>
                  </a:lnTo>
                  <a:lnTo>
                    <a:pt x="456" y="402"/>
                  </a:lnTo>
                  <a:lnTo>
                    <a:pt x="456" y="400"/>
                  </a:lnTo>
                  <a:lnTo>
                    <a:pt x="457" y="402"/>
                  </a:lnTo>
                  <a:lnTo>
                    <a:pt x="482" y="402"/>
                  </a:lnTo>
                  <a:lnTo>
                    <a:pt x="464" y="389"/>
                  </a:lnTo>
                  <a:lnTo>
                    <a:pt x="495" y="402"/>
                  </a:lnTo>
                  <a:lnTo>
                    <a:pt x="527" y="402"/>
                  </a:lnTo>
                  <a:lnTo>
                    <a:pt x="470" y="374"/>
                  </a:lnTo>
                  <a:lnTo>
                    <a:pt x="589" y="402"/>
                  </a:lnTo>
                  <a:lnTo>
                    <a:pt x="634" y="402"/>
                  </a:lnTo>
                  <a:lnTo>
                    <a:pt x="473" y="359"/>
                  </a:lnTo>
                  <a:lnTo>
                    <a:pt x="793" y="369"/>
                  </a:lnTo>
                  <a:close/>
                </a:path>
              </a:pathLst>
            </a:custGeom>
            <a:solidFill>
              <a:srgbClr val="FFFD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0"/>
            <p:cNvSpPr>
              <a:spLocks/>
            </p:cNvSpPr>
            <p:nvPr/>
          </p:nvSpPr>
          <p:spPr bwMode="auto">
            <a:xfrm>
              <a:off x="-1756" y="822"/>
              <a:ext cx="793" cy="94"/>
            </a:xfrm>
            <a:custGeom>
              <a:avLst/>
              <a:gdLst>
                <a:gd name="T0" fmla="*/ 662 w 793"/>
                <a:gd name="T1" fmla="*/ 33 h 94"/>
                <a:gd name="T2" fmla="*/ 662 w 793"/>
                <a:gd name="T3" fmla="*/ 33 h 94"/>
                <a:gd name="T4" fmla="*/ 628 w 793"/>
                <a:gd name="T5" fmla="*/ 43 h 94"/>
                <a:gd name="T6" fmla="*/ 611 w 793"/>
                <a:gd name="T7" fmla="*/ 48 h 94"/>
                <a:gd name="T8" fmla="*/ 594 w 793"/>
                <a:gd name="T9" fmla="*/ 48 h 94"/>
                <a:gd name="T10" fmla="*/ 594 w 793"/>
                <a:gd name="T11" fmla="*/ 48 h 94"/>
                <a:gd name="T12" fmla="*/ 583 w 793"/>
                <a:gd name="T13" fmla="*/ 48 h 94"/>
                <a:gd name="T14" fmla="*/ 572 w 793"/>
                <a:gd name="T15" fmla="*/ 46 h 94"/>
                <a:gd name="T16" fmla="*/ 551 w 793"/>
                <a:gd name="T17" fmla="*/ 41 h 94"/>
                <a:gd name="T18" fmla="*/ 509 w 793"/>
                <a:gd name="T19" fmla="*/ 27 h 94"/>
                <a:gd name="T20" fmla="*/ 509 w 793"/>
                <a:gd name="T21" fmla="*/ 27 h 94"/>
                <a:gd name="T22" fmla="*/ 463 w 793"/>
                <a:gd name="T23" fmla="*/ 12 h 94"/>
                <a:gd name="T24" fmla="*/ 441 w 793"/>
                <a:gd name="T25" fmla="*/ 6 h 94"/>
                <a:gd name="T26" fmla="*/ 419 w 793"/>
                <a:gd name="T27" fmla="*/ 2 h 94"/>
                <a:gd name="T28" fmla="*/ 397 w 793"/>
                <a:gd name="T29" fmla="*/ 0 h 94"/>
                <a:gd name="T30" fmla="*/ 376 w 793"/>
                <a:gd name="T31" fmla="*/ 2 h 94"/>
                <a:gd name="T32" fmla="*/ 352 w 793"/>
                <a:gd name="T33" fmla="*/ 5 h 94"/>
                <a:gd name="T34" fmla="*/ 329 w 793"/>
                <a:gd name="T35" fmla="*/ 12 h 94"/>
                <a:gd name="T36" fmla="*/ 329 w 793"/>
                <a:gd name="T37" fmla="*/ 12 h 94"/>
                <a:gd name="T38" fmla="*/ 294 w 793"/>
                <a:gd name="T39" fmla="*/ 24 h 94"/>
                <a:gd name="T40" fmla="*/ 259 w 793"/>
                <a:gd name="T41" fmla="*/ 36 h 94"/>
                <a:gd name="T42" fmla="*/ 241 w 793"/>
                <a:gd name="T43" fmla="*/ 42 h 94"/>
                <a:gd name="T44" fmla="*/ 223 w 793"/>
                <a:gd name="T45" fmla="*/ 45 h 94"/>
                <a:gd name="T46" fmla="*/ 204 w 793"/>
                <a:gd name="T47" fmla="*/ 46 h 94"/>
                <a:gd name="T48" fmla="*/ 187 w 793"/>
                <a:gd name="T49" fmla="*/ 46 h 94"/>
                <a:gd name="T50" fmla="*/ 187 w 793"/>
                <a:gd name="T51" fmla="*/ 46 h 94"/>
                <a:gd name="T52" fmla="*/ 167 w 793"/>
                <a:gd name="T53" fmla="*/ 45 h 94"/>
                <a:gd name="T54" fmla="*/ 146 w 793"/>
                <a:gd name="T55" fmla="*/ 41 h 94"/>
                <a:gd name="T56" fmla="*/ 127 w 793"/>
                <a:gd name="T57" fmla="*/ 35 h 94"/>
                <a:gd name="T58" fmla="*/ 108 w 793"/>
                <a:gd name="T59" fmla="*/ 29 h 94"/>
                <a:gd name="T60" fmla="*/ 71 w 793"/>
                <a:gd name="T61" fmla="*/ 15 h 94"/>
                <a:gd name="T62" fmla="*/ 52 w 793"/>
                <a:gd name="T63" fmla="*/ 9 h 94"/>
                <a:gd name="T64" fmla="*/ 33 w 793"/>
                <a:gd name="T65" fmla="*/ 5 h 94"/>
                <a:gd name="T66" fmla="*/ 33 w 793"/>
                <a:gd name="T67" fmla="*/ 5 h 94"/>
                <a:gd name="T68" fmla="*/ 24 w 793"/>
                <a:gd name="T69" fmla="*/ 3 h 94"/>
                <a:gd name="T70" fmla="*/ 15 w 793"/>
                <a:gd name="T71" fmla="*/ 5 h 94"/>
                <a:gd name="T72" fmla="*/ 8 w 793"/>
                <a:gd name="T73" fmla="*/ 5 h 94"/>
                <a:gd name="T74" fmla="*/ 0 w 793"/>
                <a:gd name="T75" fmla="*/ 8 h 94"/>
                <a:gd name="T76" fmla="*/ 0 w 793"/>
                <a:gd name="T77" fmla="*/ 94 h 94"/>
                <a:gd name="T78" fmla="*/ 793 w 793"/>
                <a:gd name="T79" fmla="*/ 94 h 94"/>
                <a:gd name="T80" fmla="*/ 793 w 793"/>
                <a:gd name="T81" fmla="*/ 20 h 94"/>
                <a:gd name="T82" fmla="*/ 793 w 793"/>
                <a:gd name="T83" fmla="*/ 20 h 94"/>
                <a:gd name="T84" fmla="*/ 778 w 793"/>
                <a:gd name="T85" fmla="*/ 15 h 94"/>
                <a:gd name="T86" fmla="*/ 761 w 793"/>
                <a:gd name="T87" fmla="*/ 14 h 94"/>
                <a:gd name="T88" fmla="*/ 743 w 793"/>
                <a:gd name="T89" fmla="*/ 15 h 94"/>
                <a:gd name="T90" fmla="*/ 726 w 793"/>
                <a:gd name="T91" fmla="*/ 17 h 94"/>
                <a:gd name="T92" fmla="*/ 692 w 793"/>
                <a:gd name="T93" fmla="*/ 26 h 94"/>
                <a:gd name="T94" fmla="*/ 662 w 793"/>
                <a:gd name="T95" fmla="*/ 33 h 94"/>
                <a:gd name="T96" fmla="*/ 662 w 793"/>
                <a:gd name="T97" fmla="*/ 33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3" h="94">
                  <a:moveTo>
                    <a:pt x="662" y="33"/>
                  </a:moveTo>
                  <a:lnTo>
                    <a:pt x="662" y="33"/>
                  </a:lnTo>
                  <a:lnTo>
                    <a:pt x="628" y="43"/>
                  </a:lnTo>
                  <a:lnTo>
                    <a:pt x="611" y="48"/>
                  </a:lnTo>
                  <a:lnTo>
                    <a:pt x="594" y="48"/>
                  </a:lnTo>
                  <a:lnTo>
                    <a:pt x="594" y="48"/>
                  </a:lnTo>
                  <a:lnTo>
                    <a:pt x="583" y="48"/>
                  </a:lnTo>
                  <a:lnTo>
                    <a:pt x="572" y="46"/>
                  </a:lnTo>
                  <a:lnTo>
                    <a:pt x="551" y="41"/>
                  </a:lnTo>
                  <a:lnTo>
                    <a:pt x="509" y="27"/>
                  </a:lnTo>
                  <a:lnTo>
                    <a:pt x="509" y="27"/>
                  </a:lnTo>
                  <a:lnTo>
                    <a:pt x="463" y="12"/>
                  </a:lnTo>
                  <a:lnTo>
                    <a:pt x="441" y="6"/>
                  </a:lnTo>
                  <a:lnTo>
                    <a:pt x="419" y="2"/>
                  </a:lnTo>
                  <a:lnTo>
                    <a:pt x="397" y="0"/>
                  </a:lnTo>
                  <a:lnTo>
                    <a:pt x="376" y="2"/>
                  </a:lnTo>
                  <a:lnTo>
                    <a:pt x="352" y="5"/>
                  </a:lnTo>
                  <a:lnTo>
                    <a:pt x="329" y="12"/>
                  </a:lnTo>
                  <a:lnTo>
                    <a:pt x="329" y="12"/>
                  </a:lnTo>
                  <a:lnTo>
                    <a:pt x="294" y="24"/>
                  </a:lnTo>
                  <a:lnTo>
                    <a:pt x="259" y="36"/>
                  </a:lnTo>
                  <a:lnTo>
                    <a:pt x="241" y="42"/>
                  </a:lnTo>
                  <a:lnTo>
                    <a:pt x="223" y="45"/>
                  </a:lnTo>
                  <a:lnTo>
                    <a:pt x="204" y="46"/>
                  </a:lnTo>
                  <a:lnTo>
                    <a:pt x="187" y="46"/>
                  </a:lnTo>
                  <a:lnTo>
                    <a:pt x="187" y="46"/>
                  </a:lnTo>
                  <a:lnTo>
                    <a:pt x="167" y="45"/>
                  </a:lnTo>
                  <a:lnTo>
                    <a:pt x="146" y="41"/>
                  </a:lnTo>
                  <a:lnTo>
                    <a:pt x="127" y="35"/>
                  </a:lnTo>
                  <a:lnTo>
                    <a:pt x="108" y="29"/>
                  </a:lnTo>
                  <a:lnTo>
                    <a:pt x="71" y="15"/>
                  </a:lnTo>
                  <a:lnTo>
                    <a:pt x="52" y="9"/>
                  </a:lnTo>
                  <a:lnTo>
                    <a:pt x="33" y="5"/>
                  </a:lnTo>
                  <a:lnTo>
                    <a:pt x="33" y="5"/>
                  </a:lnTo>
                  <a:lnTo>
                    <a:pt x="24" y="3"/>
                  </a:lnTo>
                  <a:lnTo>
                    <a:pt x="15" y="5"/>
                  </a:lnTo>
                  <a:lnTo>
                    <a:pt x="8" y="5"/>
                  </a:lnTo>
                  <a:lnTo>
                    <a:pt x="0" y="8"/>
                  </a:lnTo>
                  <a:lnTo>
                    <a:pt x="0" y="94"/>
                  </a:lnTo>
                  <a:lnTo>
                    <a:pt x="793" y="94"/>
                  </a:lnTo>
                  <a:lnTo>
                    <a:pt x="793" y="20"/>
                  </a:lnTo>
                  <a:lnTo>
                    <a:pt x="793" y="20"/>
                  </a:lnTo>
                  <a:lnTo>
                    <a:pt x="778" y="15"/>
                  </a:lnTo>
                  <a:lnTo>
                    <a:pt x="761" y="14"/>
                  </a:lnTo>
                  <a:lnTo>
                    <a:pt x="743" y="15"/>
                  </a:lnTo>
                  <a:lnTo>
                    <a:pt x="726" y="17"/>
                  </a:lnTo>
                  <a:lnTo>
                    <a:pt x="692" y="26"/>
                  </a:lnTo>
                  <a:lnTo>
                    <a:pt x="662" y="33"/>
                  </a:lnTo>
                  <a:lnTo>
                    <a:pt x="662" y="33"/>
                  </a:lnTo>
                  <a:close/>
                </a:path>
              </a:pathLst>
            </a:custGeom>
            <a:solidFill>
              <a:srgbClr val="5C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1"/>
            <p:cNvSpPr>
              <a:spLocks noEditPoints="1"/>
            </p:cNvSpPr>
            <p:nvPr/>
          </p:nvSpPr>
          <p:spPr bwMode="auto">
            <a:xfrm>
              <a:off x="-1762" y="508"/>
              <a:ext cx="804" cy="414"/>
            </a:xfrm>
            <a:custGeom>
              <a:avLst/>
              <a:gdLst>
                <a:gd name="T0" fmla="*/ 800 w 804"/>
                <a:gd name="T1" fmla="*/ 0 h 414"/>
                <a:gd name="T2" fmla="*/ 0 w 804"/>
                <a:gd name="T3" fmla="*/ 0 h 414"/>
                <a:gd name="T4" fmla="*/ 0 w 804"/>
                <a:gd name="T5" fmla="*/ 414 h 414"/>
                <a:gd name="T6" fmla="*/ 804 w 804"/>
                <a:gd name="T7" fmla="*/ 414 h 414"/>
                <a:gd name="T8" fmla="*/ 804 w 804"/>
                <a:gd name="T9" fmla="*/ 0 h 414"/>
                <a:gd name="T10" fmla="*/ 800 w 804"/>
                <a:gd name="T11" fmla="*/ 0 h 414"/>
                <a:gd name="T12" fmla="*/ 796 w 804"/>
                <a:gd name="T13" fmla="*/ 11 h 414"/>
                <a:gd name="T14" fmla="*/ 796 w 804"/>
                <a:gd name="T15" fmla="*/ 11 h 414"/>
                <a:gd name="T16" fmla="*/ 796 w 804"/>
                <a:gd name="T17" fmla="*/ 403 h 414"/>
                <a:gd name="T18" fmla="*/ 796 w 804"/>
                <a:gd name="T19" fmla="*/ 403 h 414"/>
                <a:gd name="T20" fmla="*/ 10 w 804"/>
                <a:gd name="T21" fmla="*/ 403 h 414"/>
                <a:gd name="T22" fmla="*/ 10 w 804"/>
                <a:gd name="T23" fmla="*/ 403 h 414"/>
                <a:gd name="T24" fmla="*/ 10 w 804"/>
                <a:gd name="T25" fmla="*/ 11 h 414"/>
                <a:gd name="T26" fmla="*/ 10 w 804"/>
                <a:gd name="T27" fmla="*/ 11 h 414"/>
                <a:gd name="T28" fmla="*/ 796 w 804"/>
                <a:gd name="T29" fmla="*/ 11 h 414"/>
                <a:gd name="T30" fmla="*/ 796 w 804"/>
                <a:gd name="T31" fmla="*/ 1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04" h="414">
                  <a:moveTo>
                    <a:pt x="800" y="0"/>
                  </a:moveTo>
                  <a:lnTo>
                    <a:pt x="0" y="0"/>
                  </a:lnTo>
                  <a:lnTo>
                    <a:pt x="0" y="414"/>
                  </a:lnTo>
                  <a:lnTo>
                    <a:pt x="804" y="414"/>
                  </a:lnTo>
                  <a:lnTo>
                    <a:pt x="804" y="0"/>
                  </a:lnTo>
                  <a:lnTo>
                    <a:pt x="800" y="0"/>
                  </a:lnTo>
                  <a:close/>
                  <a:moveTo>
                    <a:pt x="796" y="11"/>
                  </a:moveTo>
                  <a:lnTo>
                    <a:pt x="796" y="11"/>
                  </a:lnTo>
                  <a:lnTo>
                    <a:pt x="796" y="403"/>
                  </a:lnTo>
                  <a:lnTo>
                    <a:pt x="796" y="403"/>
                  </a:lnTo>
                  <a:lnTo>
                    <a:pt x="10" y="403"/>
                  </a:lnTo>
                  <a:lnTo>
                    <a:pt x="10" y="403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796" y="11"/>
                  </a:lnTo>
                  <a:lnTo>
                    <a:pt x="796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2"/>
            <p:cNvSpPr>
              <a:spLocks/>
            </p:cNvSpPr>
            <p:nvPr/>
          </p:nvSpPr>
          <p:spPr bwMode="auto">
            <a:xfrm>
              <a:off x="-1203" y="937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D96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3"/>
            <p:cNvSpPr>
              <a:spLocks/>
            </p:cNvSpPr>
            <p:nvPr/>
          </p:nvSpPr>
          <p:spPr bwMode="auto">
            <a:xfrm>
              <a:off x="-1544" y="622"/>
              <a:ext cx="187" cy="137"/>
            </a:xfrm>
            <a:custGeom>
              <a:avLst/>
              <a:gdLst>
                <a:gd name="T0" fmla="*/ 149 w 187"/>
                <a:gd name="T1" fmla="*/ 18 h 137"/>
                <a:gd name="T2" fmla="*/ 138 w 187"/>
                <a:gd name="T3" fmla="*/ 34 h 137"/>
                <a:gd name="T4" fmla="*/ 130 w 187"/>
                <a:gd name="T5" fmla="*/ 48 h 137"/>
                <a:gd name="T6" fmla="*/ 117 w 187"/>
                <a:gd name="T7" fmla="*/ 79 h 137"/>
                <a:gd name="T8" fmla="*/ 103 w 187"/>
                <a:gd name="T9" fmla="*/ 112 h 137"/>
                <a:gd name="T10" fmla="*/ 90 w 187"/>
                <a:gd name="T11" fmla="*/ 132 h 137"/>
                <a:gd name="T12" fmla="*/ 72 w 187"/>
                <a:gd name="T13" fmla="*/ 137 h 137"/>
                <a:gd name="T14" fmla="*/ 69 w 187"/>
                <a:gd name="T15" fmla="*/ 132 h 137"/>
                <a:gd name="T16" fmla="*/ 75 w 187"/>
                <a:gd name="T17" fmla="*/ 67 h 137"/>
                <a:gd name="T18" fmla="*/ 78 w 187"/>
                <a:gd name="T19" fmla="*/ 39 h 137"/>
                <a:gd name="T20" fmla="*/ 81 w 187"/>
                <a:gd name="T21" fmla="*/ 20 h 137"/>
                <a:gd name="T22" fmla="*/ 66 w 187"/>
                <a:gd name="T23" fmla="*/ 63 h 137"/>
                <a:gd name="T24" fmla="*/ 58 w 187"/>
                <a:gd name="T25" fmla="*/ 94 h 137"/>
                <a:gd name="T26" fmla="*/ 52 w 187"/>
                <a:gd name="T27" fmla="*/ 107 h 137"/>
                <a:gd name="T28" fmla="*/ 32 w 187"/>
                <a:gd name="T29" fmla="*/ 132 h 137"/>
                <a:gd name="T30" fmla="*/ 17 w 187"/>
                <a:gd name="T31" fmla="*/ 137 h 137"/>
                <a:gd name="T32" fmla="*/ 8 w 187"/>
                <a:gd name="T33" fmla="*/ 135 h 137"/>
                <a:gd name="T34" fmla="*/ 0 w 187"/>
                <a:gd name="T35" fmla="*/ 125 h 137"/>
                <a:gd name="T36" fmla="*/ 2 w 187"/>
                <a:gd name="T37" fmla="*/ 114 h 137"/>
                <a:gd name="T38" fmla="*/ 11 w 187"/>
                <a:gd name="T39" fmla="*/ 107 h 137"/>
                <a:gd name="T40" fmla="*/ 14 w 187"/>
                <a:gd name="T41" fmla="*/ 106 h 137"/>
                <a:gd name="T42" fmla="*/ 16 w 187"/>
                <a:gd name="T43" fmla="*/ 106 h 137"/>
                <a:gd name="T44" fmla="*/ 20 w 187"/>
                <a:gd name="T45" fmla="*/ 119 h 137"/>
                <a:gd name="T46" fmla="*/ 27 w 187"/>
                <a:gd name="T47" fmla="*/ 125 h 137"/>
                <a:gd name="T48" fmla="*/ 39 w 187"/>
                <a:gd name="T49" fmla="*/ 116 h 137"/>
                <a:gd name="T50" fmla="*/ 49 w 187"/>
                <a:gd name="T51" fmla="*/ 95 h 137"/>
                <a:gd name="T52" fmla="*/ 53 w 187"/>
                <a:gd name="T53" fmla="*/ 82 h 137"/>
                <a:gd name="T54" fmla="*/ 58 w 187"/>
                <a:gd name="T55" fmla="*/ 67 h 137"/>
                <a:gd name="T56" fmla="*/ 63 w 187"/>
                <a:gd name="T57" fmla="*/ 42 h 137"/>
                <a:gd name="T58" fmla="*/ 66 w 187"/>
                <a:gd name="T59" fmla="*/ 33 h 137"/>
                <a:gd name="T60" fmla="*/ 72 w 187"/>
                <a:gd name="T61" fmla="*/ 20 h 137"/>
                <a:gd name="T62" fmla="*/ 84 w 187"/>
                <a:gd name="T63" fmla="*/ 3 h 137"/>
                <a:gd name="T64" fmla="*/ 103 w 187"/>
                <a:gd name="T65" fmla="*/ 0 h 137"/>
                <a:gd name="T66" fmla="*/ 101 w 187"/>
                <a:gd name="T67" fmla="*/ 20 h 137"/>
                <a:gd name="T68" fmla="*/ 100 w 187"/>
                <a:gd name="T69" fmla="*/ 88 h 137"/>
                <a:gd name="T70" fmla="*/ 110 w 187"/>
                <a:gd name="T71" fmla="*/ 80 h 137"/>
                <a:gd name="T72" fmla="*/ 127 w 187"/>
                <a:gd name="T73" fmla="*/ 39 h 137"/>
                <a:gd name="T74" fmla="*/ 140 w 187"/>
                <a:gd name="T75" fmla="*/ 18 h 137"/>
                <a:gd name="T76" fmla="*/ 165 w 187"/>
                <a:gd name="T77" fmla="*/ 0 h 137"/>
                <a:gd name="T78" fmla="*/ 177 w 187"/>
                <a:gd name="T79" fmla="*/ 2 h 137"/>
                <a:gd name="T80" fmla="*/ 172 w 187"/>
                <a:gd name="T81" fmla="*/ 11 h 137"/>
                <a:gd name="T82" fmla="*/ 156 w 187"/>
                <a:gd name="T83" fmla="*/ 72 h 137"/>
                <a:gd name="T84" fmla="*/ 154 w 187"/>
                <a:gd name="T85" fmla="*/ 100 h 137"/>
                <a:gd name="T86" fmla="*/ 159 w 187"/>
                <a:gd name="T87" fmla="*/ 117 h 137"/>
                <a:gd name="T88" fmla="*/ 175 w 187"/>
                <a:gd name="T89" fmla="*/ 116 h 137"/>
                <a:gd name="T90" fmla="*/ 187 w 187"/>
                <a:gd name="T91" fmla="*/ 114 h 137"/>
                <a:gd name="T92" fmla="*/ 174 w 187"/>
                <a:gd name="T93" fmla="*/ 126 h 137"/>
                <a:gd name="T94" fmla="*/ 155 w 187"/>
                <a:gd name="T95" fmla="*/ 137 h 137"/>
                <a:gd name="T96" fmla="*/ 139 w 187"/>
                <a:gd name="T97" fmla="*/ 134 h 137"/>
                <a:gd name="T98" fmla="*/ 129 w 187"/>
                <a:gd name="T99" fmla="*/ 113 h 137"/>
                <a:gd name="T100" fmla="*/ 130 w 187"/>
                <a:gd name="T101" fmla="*/ 79 h 137"/>
                <a:gd name="T102" fmla="*/ 136 w 187"/>
                <a:gd name="T103" fmla="*/ 5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7" h="137">
                  <a:moveTo>
                    <a:pt x="152" y="15"/>
                  </a:moveTo>
                  <a:lnTo>
                    <a:pt x="152" y="15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145" y="24"/>
                  </a:lnTo>
                  <a:lnTo>
                    <a:pt x="145" y="24"/>
                  </a:lnTo>
                  <a:lnTo>
                    <a:pt x="138" y="34"/>
                  </a:lnTo>
                  <a:lnTo>
                    <a:pt x="138" y="34"/>
                  </a:lnTo>
                  <a:lnTo>
                    <a:pt x="133" y="42"/>
                  </a:lnTo>
                  <a:lnTo>
                    <a:pt x="133" y="42"/>
                  </a:lnTo>
                  <a:lnTo>
                    <a:pt x="130" y="48"/>
                  </a:lnTo>
                  <a:lnTo>
                    <a:pt x="130" y="48"/>
                  </a:lnTo>
                  <a:lnTo>
                    <a:pt x="129" y="52"/>
                  </a:lnTo>
                  <a:lnTo>
                    <a:pt x="129" y="52"/>
                  </a:lnTo>
                  <a:lnTo>
                    <a:pt x="117" y="79"/>
                  </a:lnTo>
                  <a:lnTo>
                    <a:pt x="117" y="79"/>
                  </a:lnTo>
                  <a:lnTo>
                    <a:pt x="110" y="98"/>
                  </a:lnTo>
                  <a:lnTo>
                    <a:pt x="110" y="98"/>
                  </a:lnTo>
                  <a:lnTo>
                    <a:pt x="103" y="112"/>
                  </a:lnTo>
                  <a:lnTo>
                    <a:pt x="103" y="112"/>
                  </a:lnTo>
                  <a:lnTo>
                    <a:pt x="97" y="123"/>
                  </a:lnTo>
                  <a:lnTo>
                    <a:pt x="97" y="123"/>
                  </a:lnTo>
                  <a:lnTo>
                    <a:pt x="90" y="132"/>
                  </a:lnTo>
                  <a:lnTo>
                    <a:pt x="90" y="132"/>
                  </a:lnTo>
                  <a:lnTo>
                    <a:pt x="87" y="134"/>
                  </a:lnTo>
                  <a:lnTo>
                    <a:pt x="84" y="135"/>
                  </a:lnTo>
                  <a:lnTo>
                    <a:pt x="84" y="135"/>
                  </a:lnTo>
                  <a:lnTo>
                    <a:pt x="72" y="137"/>
                  </a:lnTo>
                  <a:lnTo>
                    <a:pt x="71" y="137"/>
                  </a:lnTo>
                  <a:lnTo>
                    <a:pt x="71" y="137"/>
                  </a:lnTo>
                  <a:lnTo>
                    <a:pt x="69" y="135"/>
                  </a:lnTo>
                  <a:lnTo>
                    <a:pt x="69" y="132"/>
                  </a:lnTo>
                  <a:lnTo>
                    <a:pt x="72" y="117"/>
                  </a:lnTo>
                  <a:lnTo>
                    <a:pt x="74" y="101"/>
                  </a:lnTo>
                  <a:lnTo>
                    <a:pt x="75" y="83"/>
                  </a:lnTo>
                  <a:lnTo>
                    <a:pt x="75" y="67"/>
                  </a:lnTo>
                  <a:lnTo>
                    <a:pt x="75" y="67"/>
                  </a:lnTo>
                  <a:lnTo>
                    <a:pt x="75" y="51"/>
                  </a:lnTo>
                  <a:lnTo>
                    <a:pt x="78" y="39"/>
                  </a:lnTo>
                  <a:lnTo>
                    <a:pt x="78" y="39"/>
                  </a:lnTo>
                  <a:lnTo>
                    <a:pt x="84" y="15"/>
                  </a:lnTo>
                  <a:lnTo>
                    <a:pt x="84" y="15"/>
                  </a:lnTo>
                  <a:lnTo>
                    <a:pt x="81" y="20"/>
                  </a:lnTo>
                  <a:lnTo>
                    <a:pt x="81" y="20"/>
                  </a:lnTo>
                  <a:lnTo>
                    <a:pt x="77" y="27"/>
                  </a:lnTo>
                  <a:lnTo>
                    <a:pt x="77" y="27"/>
                  </a:lnTo>
                  <a:lnTo>
                    <a:pt x="71" y="42"/>
                  </a:lnTo>
                  <a:lnTo>
                    <a:pt x="66" y="63"/>
                  </a:lnTo>
                  <a:lnTo>
                    <a:pt x="63" y="72"/>
                  </a:lnTo>
                  <a:lnTo>
                    <a:pt x="58" y="92"/>
                  </a:lnTo>
                  <a:lnTo>
                    <a:pt x="58" y="94"/>
                  </a:lnTo>
                  <a:lnTo>
                    <a:pt x="58" y="94"/>
                  </a:lnTo>
                  <a:lnTo>
                    <a:pt x="55" y="100"/>
                  </a:lnTo>
                  <a:lnTo>
                    <a:pt x="55" y="100"/>
                  </a:lnTo>
                  <a:lnTo>
                    <a:pt x="52" y="107"/>
                  </a:lnTo>
                  <a:lnTo>
                    <a:pt x="52" y="107"/>
                  </a:lnTo>
                  <a:lnTo>
                    <a:pt x="46" y="119"/>
                  </a:lnTo>
                  <a:lnTo>
                    <a:pt x="46" y="119"/>
                  </a:lnTo>
                  <a:lnTo>
                    <a:pt x="39" y="126"/>
                  </a:lnTo>
                  <a:lnTo>
                    <a:pt x="32" y="132"/>
                  </a:lnTo>
                  <a:lnTo>
                    <a:pt x="32" y="132"/>
                  </a:lnTo>
                  <a:lnTo>
                    <a:pt x="26" y="135"/>
                  </a:lnTo>
                  <a:lnTo>
                    <a:pt x="26" y="135"/>
                  </a:lnTo>
                  <a:lnTo>
                    <a:pt x="17" y="137"/>
                  </a:lnTo>
                  <a:lnTo>
                    <a:pt x="17" y="137"/>
                  </a:lnTo>
                  <a:lnTo>
                    <a:pt x="14" y="137"/>
                  </a:lnTo>
                  <a:lnTo>
                    <a:pt x="8" y="135"/>
                  </a:lnTo>
                  <a:lnTo>
                    <a:pt x="8" y="135"/>
                  </a:lnTo>
                  <a:lnTo>
                    <a:pt x="5" y="132"/>
                  </a:lnTo>
                  <a:lnTo>
                    <a:pt x="2" y="129"/>
                  </a:lnTo>
                  <a:lnTo>
                    <a:pt x="2" y="129"/>
                  </a:lnTo>
                  <a:lnTo>
                    <a:pt x="0" y="125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0" y="117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10" y="107"/>
                  </a:lnTo>
                  <a:lnTo>
                    <a:pt x="10" y="107"/>
                  </a:lnTo>
                  <a:lnTo>
                    <a:pt x="11" y="107"/>
                  </a:lnTo>
                  <a:lnTo>
                    <a:pt x="11" y="107"/>
                  </a:lnTo>
                  <a:lnTo>
                    <a:pt x="14" y="106"/>
                  </a:lnTo>
                  <a:lnTo>
                    <a:pt x="14" y="106"/>
                  </a:lnTo>
                  <a:lnTo>
                    <a:pt x="14" y="106"/>
                  </a:lnTo>
                  <a:lnTo>
                    <a:pt x="14" y="106"/>
                  </a:lnTo>
                  <a:lnTo>
                    <a:pt x="14" y="106"/>
                  </a:lnTo>
                  <a:lnTo>
                    <a:pt x="14" y="106"/>
                  </a:lnTo>
                  <a:lnTo>
                    <a:pt x="16" y="106"/>
                  </a:lnTo>
                  <a:lnTo>
                    <a:pt x="17" y="107"/>
                  </a:lnTo>
                  <a:lnTo>
                    <a:pt x="18" y="114"/>
                  </a:lnTo>
                  <a:lnTo>
                    <a:pt x="18" y="114"/>
                  </a:lnTo>
                  <a:lnTo>
                    <a:pt x="20" y="119"/>
                  </a:lnTo>
                  <a:lnTo>
                    <a:pt x="21" y="122"/>
                  </a:lnTo>
                  <a:lnTo>
                    <a:pt x="24" y="123"/>
                  </a:lnTo>
                  <a:lnTo>
                    <a:pt x="27" y="125"/>
                  </a:lnTo>
                  <a:lnTo>
                    <a:pt x="27" y="125"/>
                  </a:lnTo>
                  <a:lnTo>
                    <a:pt x="30" y="123"/>
                  </a:lnTo>
                  <a:lnTo>
                    <a:pt x="33" y="122"/>
                  </a:lnTo>
                  <a:lnTo>
                    <a:pt x="39" y="116"/>
                  </a:lnTo>
                  <a:lnTo>
                    <a:pt x="39" y="116"/>
                  </a:lnTo>
                  <a:lnTo>
                    <a:pt x="46" y="104"/>
                  </a:lnTo>
                  <a:lnTo>
                    <a:pt x="46" y="104"/>
                  </a:lnTo>
                  <a:lnTo>
                    <a:pt x="49" y="97"/>
                  </a:lnTo>
                  <a:lnTo>
                    <a:pt x="49" y="95"/>
                  </a:lnTo>
                  <a:lnTo>
                    <a:pt x="49" y="95"/>
                  </a:lnTo>
                  <a:lnTo>
                    <a:pt x="52" y="88"/>
                  </a:lnTo>
                  <a:lnTo>
                    <a:pt x="52" y="88"/>
                  </a:lnTo>
                  <a:lnTo>
                    <a:pt x="53" y="82"/>
                  </a:lnTo>
                  <a:lnTo>
                    <a:pt x="53" y="82"/>
                  </a:lnTo>
                  <a:lnTo>
                    <a:pt x="55" y="77"/>
                  </a:lnTo>
                  <a:lnTo>
                    <a:pt x="55" y="77"/>
                  </a:lnTo>
                  <a:lnTo>
                    <a:pt x="58" y="67"/>
                  </a:lnTo>
                  <a:lnTo>
                    <a:pt x="58" y="66"/>
                  </a:lnTo>
                  <a:lnTo>
                    <a:pt x="61" y="54"/>
                  </a:lnTo>
                  <a:lnTo>
                    <a:pt x="61" y="54"/>
                  </a:lnTo>
                  <a:lnTo>
                    <a:pt x="63" y="42"/>
                  </a:lnTo>
                  <a:lnTo>
                    <a:pt x="63" y="42"/>
                  </a:lnTo>
                  <a:lnTo>
                    <a:pt x="65" y="37"/>
                  </a:lnTo>
                  <a:lnTo>
                    <a:pt x="65" y="37"/>
                  </a:lnTo>
                  <a:lnTo>
                    <a:pt x="66" y="33"/>
                  </a:lnTo>
                  <a:lnTo>
                    <a:pt x="66" y="33"/>
                  </a:lnTo>
                  <a:lnTo>
                    <a:pt x="69" y="26"/>
                  </a:lnTo>
                  <a:lnTo>
                    <a:pt x="69" y="26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74" y="18"/>
                  </a:lnTo>
                  <a:lnTo>
                    <a:pt x="74" y="18"/>
                  </a:lnTo>
                  <a:lnTo>
                    <a:pt x="84" y="3"/>
                  </a:lnTo>
                  <a:lnTo>
                    <a:pt x="84" y="3"/>
                  </a:lnTo>
                  <a:lnTo>
                    <a:pt x="90" y="0"/>
                  </a:lnTo>
                  <a:lnTo>
                    <a:pt x="101" y="0"/>
                  </a:lnTo>
                  <a:lnTo>
                    <a:pt x="103" y="0"/>
                  </a:lnTo>
                  <a:lnTo>
                    <a:pt x="103" y="2"/>
                  </a:lnTo>
                  <a:lnTo>
                    <a:pt x="101" y="6"/>
                  </a:lnTo>
                  <a:lnTo>
                    <a:pt x="101" y="6"/>
                  </a:lnTo>
                  <a:lnTo>
                    <a:pt x="101" y="20"/>
                  </a:lnTo>
                  <a:lnTo>
                    <a:pt x="100" y="33"/>
                  </a:lnTo>
                  <a:lnTo>
                    <a:pt x="101" y="58"/>
                  </a:lnTo>
                  <a:lnTo>
                    <a:pt x="101" y="58"/>
                  </a:lnTo>
                  <a:lnTo>
                    <a:pt x="100" y="88"/>
                  </a:lnTo>
                  <a:lnTo>
                    <a:pt x="95" y="112"/>
                  </a:lnTo>
                  <a:lnTo>
                    <a:pt x="95" y="112"/>
                  </a:lnTo>
                  <a:lnTo>
                    <a:pt x="101" y="100"/>
                  </a:lnTo>
                  <a:lnTo>
                    <a:pt x="110" y="80"/>
                  </a:lnTo>
                  <a:lnTo>
                    <a:pt x="110" y="80"/>
                  </a:lnTo>
                  <a:lnTo>
                    <a:pt x="119" y="57"/>
                  </a:lnTo>
                  <a:lnTo>
                    <a:pt x="127" y="39"/>
                  </a:lnTo>
                  <a:lnTo>
                    <a:pt x="127" y="39"/>
                  </a:lnTo>
                  <a:lnTo>
                    <a:pt x="135" y="27"/>
                  </a:lnTo>
                  <a:lnTo>
                    <a:pt x="135" y="27"/>
                  </a:lnTo>
                  <a:lnTo>
                    <a:pt x="140" y="18"/>
                  </a:lnTo>
                  <a:lnTo>
                    <a:pt x="140" y="18"/>
                  </a:lnTo>
                  <a:lnTo>
                    <a:pt x="151" y="6"/>
                  </a:lnTo>
                  <a:lnTo>
                    <a:pt x="151" y="6"/>
                  </a:lnTo>
                  <a:lnTo>
                    <a:pt x="156" y="2"/>
                  </a:lnTo>
                  <a:lnTo>
                    <a:pt x="165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5" y="0"/>
                  </a:lnTo>
                  <a:lnTo>
                    <a:pt x="177" y="2"/>
                  </a:lnTo>
                  <a:lnTo>
                    <a:pt x="177" y="2"/>
                  </a:lnTo>
                  <a:lnTo>
                    <a:pt x="175" y="5"/>
                  </a:lnTo>
                  <a:lnTo>
                    <a:pt x="172" y="11"/>
                  </a:lnTo>
                  <a:lnTo>
                    <a:pt x="172" y="11"/>
                  </a:lnTo>
                  <a:lnTo>
                    <a:pt x="168" y="23"/>
                  </a:lnTo>
                  <a:lnTo>
                    <a:pt x="164" y="39"/>
                  </a:lnTo>
                  <a:lnTo>
                    <a:pt x="164" y="39"/>
                  </a:lnTo>
                  <a:lnTo>
                    <a:pt x="156" y="72"/>
                  </a:lnTo>
                  <a:lnTo>
                    <a:pt x="156" y="72"/>
                  </a:lnTo>
                  <a:lnTo>
                    <a:pt x="155" y="88"/>
                  </a:lnTo>
                  <a:lnTo>
                    <a:pt x="154" y="100"/>
                  </a:lnTo>
                  <a:lnTo>
                    <a:pt x="154" y="100"/>
                  </a:lnTo>
                  <a:lnTo>
                    <a:pt x="155" y="109"/>
                  </a:lnTo>
                  <a:lnTo>
                    <a:pt x="156" y="114"/>
                  </a:lnTo>
                  <a:lnTo>
                    <a:pt x="156" y="114"/>
                  </a:lnTo>
                  <a:lnTo>
                    <a:pt x="159" y="117"/>
                  </a:lnTo>
                  <a:lnTo>
                    <a:pt x="165" y="119"/>
                  </a:lnTo>
                  <a:lnTo>
                    <a:pt x="165" y="119"/>
                  </a:lnTo>
                  <a:lnTo>
                    <a:pt x="169" y="119"/>
                  </a:lnTo>
                  <a:lnTo>
                    <a:pt x="175" y="116"/>
                  </a:lnTo>
                  <a:lnTo>
                    <a:pt x="175" y="116"/>
                  </a:lnTo>
                  <a:lnTo>
                    <a:pt x="181" y="110"/>
                  </a:lnTo>
                  <a:lnTo>
                    <a:pt x="187" y="103"/>
                  </a:lnTo>
                  <a:lnTo>
                    <a:pt x="187" y="114"/>
                  </a:lnTo>
                  <a:lnTo>
                    <a:pt x="187" y="114"/>
                  </a:lnTo>
                  <a:lnTo>
                    <a:pt x="181" y="120"/>
                  </a:lnTo>
                  <a:lnTo>
                    <a:pt x="181" y="120"/>
                  </a:lnTo>
                  <a:lnTo>
                    <a:pt x="174" y="126"/>
                  </a:lnTo>
                  <a:lnTo>
                    <a:pt x="174" y="126"/>
                  </a:lnTo>
                  <a:lnTo>
                    <a:pt x="161" y="134"/>
                  </a:lnTo>
                  <a:lnTo>
                    <a:pt x="161" y="134"/>
                  </a:lnTo>
                  <a:lnTo>
                    <a:pt x="155" y="137"/>
                  </a:lnTo>
                  <a:lnTo>
                    <a:pt x="149" y="137"/>
                  </a:lnTo>
                  <a:lnTo>
                    <a:pt x="149" y="137"/>
                  </a:lnTo>
                  <a:lnTo>
                    <a:pt x="143" y="137"/>
                  </a:lnTo>
                  <a:lnTo>
                    <a:pt x="139" y="134"/>
                  </a:lnTo>
                  <a:lnTo>
                    <a:pt x="136" y="131"/>
                  </a:lnTo>
                  <a:lnTo>
                    <a:pt x="133" y="125"/>
                  </a:lnTo>
                  <a:lnTo>
                    <a:pt x="133" y="125"/>
                  </a:lnTo>
                  <a:lnTo>
                    <a:pt x="129" y="113"/>
                  </a:lnTo>
                  <a:lnTo>
                    <a:pt x="127" y="100"/>
                  </a:lnTo>
                  <a:lnTo>
                    <a:pt x="127" y="100"/>
                  </a:lnTo>
                  <a:lnTo>
                    <a:pt x="130" y="79"/>
                  </a:lnTo>
                  <a:lnTo>
                    <a:pt x="130" y="79"/>
                  </a:lnTo>
                  <a:lnTo>
                    <a:pt x="133" y="66"/>
                  </a:lnTo>
                  <a:lnTo>
                    <a:pt x="133" y="66"/>
                  </a:lnTo>
                  <a:lnTo>
                    <a:pt x="136" y="51"/>
                  </a:lnTo>
                  <a:lnTo>
                    <a:pt x="136" y="51"/>
                  </a:lnTo>
                  <a:lnTo>
                    <a:pt x="140" y="37"/>
                  </a:lnTo>
                  <a:lnTo>
                    <a:pt x="146" y="24"/>
                  </a:lnTo>
                  <a:lnTo>
                    <a:pt x="152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14"/>
            <p:cNvSpPr>
              <a:spLocks noEditPoints="1"/>
            </p:cNvSpPr>
            <p:nvPr/>
          </p:nvSpPr>
          <p:spPr bwMode="auto">
            <a:xfrm>
              <a:off x="-1363" y="677"/>
              <a:ext cx="100" cy="82"/>
            </a:xfrm>
            <a:custGeom>
              <a:avLst/>
              <a:gdLst>
                <a:gd name="T0" fmla="*/ 100 w 100"/>
                <a:gd name="T1" fmla="*/ 59 h 82"/>
                <a:gd name="T2" fmla="*/ 96 w 100"/>
                <a:gd name="T3" fmla="*/ 62 h 82"/>
                <a:gd name="T4" fmla="*/ 89 w 100"/>
                <a:gd name="T5" fmla="*/ 70 h 82"/>
                <a:gd name="T6" fmla="*/ 80 w 100"/>
                <a:gd name="T7" fmla="*/ 77 h 82"/>
                <a:gd name="T8" fmla="*/ 73 w 100"/>
                <a:gd name="T9" fmla="*/ 82 h 82"/>
                <a:gd name="T10" fmla="*/ 67 w 100"/>
                <a:gd name="T11" fmla="*/ 82 h 82"/>
                <a:gd name="T12" fmla="*/ 61 w 100"/>
                <a:gd name="T13" fmla="*/ 80 h 82"/>
                <a:gd name="T14" fmla="*/ 54 w 100"/>
                <a:gd name="T15" fmla="*/ 67 h 82"/>
                <a:gd name="T16" fmla="*/ 54 w 100"/>
                <a:gd name="T17" fmla="*/ 57 h 82"/>
                <a:gd name="T18" fmla="*/ 36 w 100"/>
                <a:gd name="T19" fmla="*/ 76 h 82"/>
                <a:gd name="T20" fmla="*/ 28 w 100"/>
                <a:gd name="T21" fmla="*/ 80 h 82"/>
                <a:gd name="T22" fmla="*/ 20 w 100"/>
                <a:gd name="T23" fmla="*/ 82 h 82"/>
                <a:gd name="T24" fmla="*/ 10 w 100"/>
                <a:gd name="T25" fmla="*/ 79 h 82"/>
                <a:gd name="T26" fmla="*/ 6 w 100"/>
                <a:gd name="T27" fmla="*/ 74 h 82"/>
                <a:gd name="T28" fmla="*/ 3 w 100"/>
                <a:gd name="T29" fmla="*/ 68 h 82"/>
                <a:gd name="T30" fmla="*/ 0 w 100"/>
                <a:gd name="T31" fmla="*/ 55 h 82"/>
                <a:gd name="T32" fmla="*/ 2 w 100"/>
                <a:gd name="T33" fmla="*/ 45 h 82"/>
                <a:gd name="T34" fmla="*/ 6 w 100"/>
                <a:gd name="T35" fmla="*/ 34 h 82"/>
                <a:gd name="T36" fmla="*/ 18 w 100"/>
                <a:gd name="T37" fmla="*/ 17 h 82"/>
                <a:gd name="T38" fmla="*/ 26 w 100"/>
                <a:gd name="T39" fmla="*/ 9 h 82"/>
                <a:gd name="T40" fmla="*/ 34 w 100"/>
                <a:gd name="T41" fmla="*/ 5 h 82"/>
                <a:gd name="T42" fmla="*/ 48 w 100"/>
                <a:gd name="T43" fmla="*/ 0 h 82"/>
                <a:gd name="T44" fmla="*/ 54 w 100"/>
                <a:gd name="T45" fmla="*/ 0 h 82"/>
                <a:gd name="T46" fmla="*/ 63 w 100"/>
                <a:gd name="T47" fmla="*/ 6 h 82"/>
                <a:gd name="T48" fmla="*/ 83 w 100"/>
                <a:gd name="T49" fmla="*/ 0 h 82"/>
                <a:gd name="T50" fmla="*/ 80 w 100"/>
                <a:gd name="T51" fmla="*/ 28 h 82"/>
                <a:gd name="T52" fmla="*/ 76 w 100"/>
                <a:gd name="T53" fmla="*/ 43 h 82"/>
                <a:gd name="T54" fmla="*/ 74 w 100"/>
                <a:gd name="T55" fmla="*/ 57 h 82"/>
                <a:gd name="T56" fmla="*/ 76 w 100"/>
                <a:gd name="T57" fmla="*/ 62 h 82"/>
                <a:gd name="T58" fmla="*/ 77 w 100"/>
                <a:gd name="T59" fmla="*/ 64 h 82"/>
                <a:gd name="T60" fmla="*/ 80 w 100"/>
                <a:gd name="T61" fmla="*/ 64 h 82"/>
                <a:gd name="T62" fmla="*/ 86 w 100"/>
                <a:gd name="T63" fmla="*/ 61 h 82"/>
                <a:gd name="T64" fmla="*/ 90 w 100"/>
                <a:gd name="T65" fmla="*/ 58 h 82"/>
                <a:gd name="T66" fmla="*/ 92 w 100"/>
                <a:gd name="T67" fmla="*/ 57 h 82"/>
                <a:gd name="T68" fmla="*/ 100 w 100"/>
                <a:gd name="T69" fmla="*/ 49 h 82"/>
                <a:gd name="T70" fmla="*/ 38 w 100"/>
                <a:gd name="T71" fmla="*/ 15 h 82"/>
                <a:gd name="T72" fmla="*/ 32 w 100"/>
                <a:gd name="T73" fmla="*/ 24 h 82"/>
                <a:gd name="T74" fmla="*/ 28 w 100"/>
                <a:gd name="T75" fmla="*/ 34 h 82"/>
                <a:gd name="T76" fmla="*/ 23 w 100"/>
                <a:gd name="T77" fmla="*/ 54 h 82"/>
                <a:gd name="T78" fmla="*/ 25 w 100"/>
                <a:gd name="T79" fmla="*/ 58 h 82"/>
                <a:gd name="T80" fmla="*/ 26 w 100"/>
                <a:gd name="T81" fmla="*/ 61 h 82"/>
                <a:gd name="T82" fmla="*/ 32 w 100"/>
                <a:gd name="T83" fmla="*/ 64 h 82"/>
                <a:gd name="T84" fmla="*/ 35 w 100"/>
                <a:gd name="T85" fmla="*/ 64 h 82"/>
                <a:gd name="T86" fmla="*/ 45 w 100"/>
                <a:gd name="T87" fmla="*/ 57 h 82"/>
                <a:gd name="T88" fmla="*/ 51 w 100"/>
                <a:gd name="T89" fmla="*/ 48 h 82"/>
                <a:gd name="T90" fmla="*/ 54 w 100"/>
                <a:gd name="T91" fmla="*/ 39 h 82"/>
                <a:gd name="T92" fmla="*/ 58 w 100"/>
                <a:gd name="T93" fmla="*/ 19 h 82"/>
                <a:gd name="T94" fmla="*/ 58 w 100"/>
                <a:gd name="T95" fmla="*/ 14 h 82"/>
                <a:gd name="T96" fmla="*/ 57 w 100"/>
                <a:gd name="T97" fmla="*/ 11 h 82"/>
                <a:gd name="T98" fmla="*/ 49 w 100"/>
                <a:gd name="T99" fmla="*/ 8 h 82"/>
                <a:gd name="T100" fmla="*/ 47 w 100"/>
                <a:gd name="T101" fmla="*/ 8 h 82"/>
                <a:gd name="T102" fmla="*/ 38 w 100"/>
                <a:gd name="T103" fmla="*/ 1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0" h="82">
                  <a:moveTo>
                    <a:pt x="100" y="59"/>
                  </a:moveTo>
                  <a:lnTo>
                    <a:pt x="100" y="59"/>
                  </a:lnTo>
                  <a:lnTo>
                    <a:pt x="96" y="62"/>
                  </a:lnTo>
                  <a:lnTo>
                    <a:pt x="96" y="62"/>
                  </a:lnTo>
                  <a:lnTo>
                    <a:pt x="89" y="70"/>
                  </a:lnTo>
                  <a:lnTo>
                    <a:pt x="89" y="70"/>
                  </a:lnTo>
                  <a:lnTo>
                    <a:pt x="81" y="76"/>
                  </a:lnTo>
                  <a:lnTo>
                    <a:pt x="80" y="77"/>
                  </a:lnTo>
                  <a:lnTo>
                    <a:pt x="80" y="77"/>
                  </a:lnTo>
                  <a:lnTo>
                    <a:pt x="73" y="82"/>
                  </a:lnTo>
                  <a:lnTo>
                    <a:pt x="67" y="82"/>
                  </a:lnTo>
                  <a:lnTo>
                    <a:pt x="67" y="82"/>
                  </a:lnTo>
                  <a:lnTo>
                    <a:pt x="64" y="82"/>
                  </a:lnTo>
                  <a:lnTo>
                    <a:pt x="61" y="80"/>
                  </a:lnTo>
                  <a:lnTo>
                    <a:pt x="57" y="76"/>
                  </a:lnTo>
                  <a:lnTo>
                    <a:pt x="54" y="67"/>
                  </a:lnTo>
                  <a:lnTo>
                    <a:pt x="54" y="57"/>
                  </a:lnTo>
                  <a:lnTo>
                    <a:pt x="54" y="57"/>
                  </a:lnTo>
                  <a:lnTo>
                    <a:pt x="44" y="68"/>
                  </a:lnTo>
                  <a:lnTo>
                    <a:pt x="36" y="76"/>
                  </a:lnTo>
                  <a:lnTo>
                    <a:pt x="36" y="76"/>
                  </a:lnTo>
                  <a:lnTo>
                    <a:pt x="28" y="80"/>
                  </a:lnTo>
                  <a:lnTo>
                    <a:pt x="20" y="82"/>
                  </a:lnTo>
                  <a:lnTo>
                    <a:pt x="20" y="82"/>
                  </a:lnTo>
                  <a:lnTo>
                    <a:pt x="15" y="82"/>
                  </a:lnTo>
                  <a:lnTo>
                    <a:pt x="10" y="79"/>
                  </a:lnTo>
                  <a:lnTo>
                    <a:pt x="10" y="79"/>
                  </a:lnTo>
                  <a:lnTo>
                    <a:pt x="6" y="74"/>
                  </a:lnTo>
                  <a:lnTo>
                    <a:pt x="3" y="68"/>
                  </a:lnTo>
                  <a:lnTo>
                    <a:pt x="3" y="68"/>
                  </a:lnTo>
                  <a:lnTo>
                    <a:pt x="2" y="62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2" y="45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10" y="24"/>
                  </a:lnTo>
                  <a:lnTo>
                    <a:pt x="18" y="17"/>
                  </a:lnTo>
                  <a:lnTo>
                    <a:pt x="18" y="17"/>
                  </a:lnTo>
                  <a:lnTo>
                    <a:pt x="26" y="9"/>
                  </a:lnTo>
                  <a:lnTo>
                    <a:pt x="34" y="5"/>
                  </a:lnTo>
                  <a:lnTo>
                    <a:pt x="34" y="5"/>
                  </a:lnTo>
                  <a:lnTo>
                    <a:pt x="41" y="2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8" y="3"/>
                  </a:lnTo>
                  <a:lnTo>
                    <a:pt x="63" y="6"/>
                  </a:lnTo>
                  <a:lnTo>
                    <a:pt x="64" y="11"/>
                  </a:lnTo>
                  <a:lnTo>
                    <a:pt x="83" y="0"/>
                  </a:lnTo>
                  <a:lnTo>
                    <a:pt x="89" y="0"/>
                  </a:lnTo>
                  <a:lnTo>
                    <a:pt x="80" y="28"/>
                  </a:lnTo>
                  <a:lnTo>
                    <a:pt x="76" y="43"/>
                  </a:lnTo>
                  <a:lnTo>
                    <a:pt x="76" y="43"/>
                  </a:lnTo>
                  <a:lnTo>
                    <a:pt x="74" y="57"/>
                  </a:lnTo>
                  <a:lnTo>
                    <a:pt x="74" y="57"/>
                  </a:lnTo>
                  <a:lnTo>
                    <a:pt x="74" y="59"/>
                  </a:lnTo>
                  <a:lnTo>
                    <a:pt x="76" y="62"/>
                  </a:lnTo>
                  <a:lnTo>
                    <a:pt x="76" y="62"/>
                  </a:lnTo>
                  <a:lnTo>
                    <a:pt x="77" y="64"/>
                  </a:lnTo>
                  <a:lnTo>
                    <a:pt x="80" y="64"/>
                  </a:lnTo>
                  <a:lnTo>
                    <a:pt x="80" y="64"/>
                  </a:lnTo>
                  <a:lnTo>
                    <a:pt x="83" y="64"/>
                  </a:lnTo>
                  <a:lnTo>
                    <a:pt x="86" y="61"/>
                  </a:lnTo>
                  <a:lnTo>
                    <a:pt x="86" y="61"/>
                  </a:lnTo>
                  <a:lnTo>
                    <a:pt x="90" y="58"/>
                  </a:lnTo>
                  <a:lnTo>
                    <a:pt x="90" y="58"/>
                  </a:lnTo>
                  <a:lnTo>
                    <a:pt x="92" y="57"/>
                  </a:lnTo>
                  <a:lnTo>
                    <a:pt x="92" y="57"/>
                  </a:lnTo>
                  <a:lnTo>
                    <a:pt x="100" y="49"/>
                  </a:lnTo>
                  <a:lnTo>
                    <a:pt x="100" y="59"/>
                  </a:lnTo>
                  <a:close/>
                  <a:moveTo>
                    <a:pt x="38" y="15"/>
                  </a:moveTo>
                  <a:lnTo>
                    <a:pt x="38" y="15"/>
                  </a:lnTo>
                  <a:lnTo>
                    <a:pt x="32" y="2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5" y="45"/>
                  </a:lnTo>
                  <a:lnTo>
                    <a:pt x="23" y="54"/>
                  </a:lnTo>
                  <a:lnTo>
                    <a:pt x="23" y="54"/>
                  </a:lnTo>
                  <a:lnTo>
                    <a:pt x="25" y="58"/>
                  </a:lnTo>
                  <a:lnTo>
                    <a:pt x="26" y="61"/>
                  </a:lnTo>
                  <a:lnTo>
                    <a:pt x="26" y="61"/>
                  </a:lnTo>
                  <a:lnTo>
                    <a:pt x="29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5" y="64"/>
                  </a:lnTo>
                  <a:lnTo>
                    <a:pt x="39" y="62"/>
                  </a:lnTo>
                  <a:lnTo>
                    <a:pt x="45" y="57"/>
                  </a:lnTo>
                  <a:lnTo>
                    <a:pt x="45" y="57"/>
                  </a:lnTo>
                  <a:lnTo>
                    <a:pt x="51" y="48"/>
                  </a:lnTo>
                  <a:lnTo>
                    <a:pt x="54" y="39"/>
                  </a:lnTo>
                  <a:lnTo>
                    <a:pt x="54" y="39"/>
                  </a:lnTo>
                  <a:lnTo>
                    <a:pt x="57" y="28"/>
                  </a:lnTo>
                  <a:lnTo>
                    <a:pt x="58" y="19"/>
                  </a:lnTo>
                  <a:lnTo>
                    <a:pt x="58" y="19"/>
                  </a:lnTo>
                  <a:lnTo>
                    <a:pt x="58" y="14"/>
                  </a:lnTo>
                  <a:lnTo>
                    <a:pt x="57" y="11"/>
                  </a:lnTo>
                  <a:lnTo>
                    <a:pt x="57" y="11"/>
                  </a:lnTo>
                  <a:lnTo>
                    <a:pt x="54" y="8"/>
                  </a:lnTo>
                  <a:lnTo>
                    <a:pt x="49" y="8"/>
                  </a:lnTo>
                  <a:lnTo>
                    <a:pt x="49" y="8"/>
                  </a:lnTo>
                  <a:lnTo>
                    <a:pt x="47" y="8"/>
                  </a:lnTo>
                  <a:lnTo>
                    <a:pt x="44" y="9"/>
                  </a:lnTo>
                  <a:lnTo>
                    <a:pt x="38" y="15"/>
                  </a:lnTo>
                  <a:lnTo>
                    <a:pt x="38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4" name="Freeform 15"/>
            <p:cNvSpPr>
              <a:spLocks noEditPoints="1"/>
            </p:cNvSpPr>
            <p:nvPr/>
          </p:nvSpPr>
          <p:spPr bwMode="auto">
            <a:xfrm>
              <a:off x="-1268" y="677"/>
              <a:ext cx="100" cy="129"/>
            </a:xfrm>
            <a:custGeom>
              <a:avLst/>
              <a:gdLst>
                <a:gd name="T0" fmla="*/ 42 w 100"/>
                <a:gd name="T1" fmla="*/ 0 h 129"/>
                <a:gd name="T2" fmla="*/ 30 w 100"/>
                <a:gd name="T3" fmla="*/ 28 h 129"/>
                <a:gd name="T4" fmla="*/ 24 w 100"/>
                <a:gd name="T5" fmla="*/ 43 h 129"/>
                <a:gd name="T6" fmla="*/ 21 w 100"/>
                <a:gd name="T7" fmla="*/ 58 h 129"/>
                <a:gd name="T8" fmla="*/ 23 w 100"/>
                <a:gd name="T9" fmla="*/ 62 h 129"/>
                <a:gd name="T10" fmla="*/ 26 w 100"/>
                <a:gd name="T11" fmla="*/ 67 h 129"/>
                <a:gd name="T12" fmla="*/ 27 w 100"/>
                <a:gd name="T13" fmla="*/ 67 h 129"/>
                <a:gd name="T14" fmla="*/ 36 w 100"/>
                <a:gd name="T15" fmla="*/ 62 h 129"/>
                <a:gd name="T16" fmla="*/ 40 w 100"/>
                <a:gd name="T17" fmla="*/ 58 h 129"/>
                <a:gd name="T18" fmla="*/ 46 w 100"/>
                <a:gd name="T19" fmla="*/ 51 h 129"/>
                <a:gd name="T20" fmla="*/ 49 w 100"/>
                <a:gd name="T21" fmla="*/ 43 h 129"/>
                <a:gd name="T22" fmla="*/ 63 w 100"/>
                <a:gd name="T23" fmla="*/ 5 h 129"/>
                <a:gd name="T24" fmla="*/ 85 w 100"/>
                <a:gd name="T25" fmla="*/ 9 h 129"/>
                <a:gd name="T26" fmla="*/ 65 w 100"/>
                <a:gd name="T27" fmla="*/ 74 h 129"/>
                <a:gd name="T28" fmla="*/ 75 w 100"/>
                <a:gd name="T29" fmla="*/ 68 h 129"/>
                <a:gd name="T30" fmla="*/ 82 w 100"/>
                <a:gd name="T31" fmla="*/ 64 h 129"/>
                <a:gd name="T32" fmla="*/ 84 w 100"/>
                <a:gd name="T33" fmla="*/ 62 h 129"/>
                <a:gd name="T34" fmla="*/ 100 w 100"/>
                <a:gd name="T35" fmla="*/ 49 h 129"/>
                <a:gd name="T36" fmla="*/ 90 w 100"/>
                <a:gd name="T37" fmla="*/ 68 h 129"/>
                <a:gd name="T38" fmla="*/ 78 w 100"/>
                <a:gd name="T39" fmla="*/ 74 h 129"/>
                <a:gd name="T40" fmla="*/ 62 w 100"/>
                <a:gd name="T41" fmla="*/ 83 h 129"/>
                <a:gd name="T42" fmla="*/ 47 w 100"/>
                <a:gd name="T43" fmla="*/ 111 h 129"/>
                <a:gd name="T44" fmla="*/ 42 w 100"/>
                <a:gd name="T45" fmla="*/ 119 h 129"/>
                <a:gd name="T46" fmla="*/ 29 w 100"/>
                <a:gd name="T47" fmla="*/ 128 h 129"/>
                <a:gd name="T48" fmla="*/ 20 w 100"/>
                <a:gd name="T49" fmla="*/ 129 h 129"/>
                <a:gd name="T50" fmla="*/ 11 w 100"/>
                <a:gd name="T51" fmla="*/ 125 h 129"/>
                <a:gd name="T52" fmla="*/ 8 w 100"/>
                <a:gd name="T53" fmla="*/ 120 h 129"/>
                <a:gd name="T54" fmla="*/ 7 w 100"/>
                <a:gd name="T55" fmla="*/ 114 h 129"/>
                <a:gd name="T56" fmla="*/ 10 w 100"/>
                <a:gd name="T57" fmla="*/ 107 h 129"/>
                <a:gd name="T58" fmla="*/ 14 w 100"/>
                <a:gd name="T59" fmla="*/ 98 h 129"/>
                <a:gd name="T60" fmla="*/ 24 w 100"/>
                <a:gd name="T61" fmla="*/ 91 h 129"/>
                <a:gd name="T62" fmla="*/ 34 w 100"/>
                <a:gd name="T63" fmla="*/ 85 h 129"/>
                <a:gd name="T64" fmla="*/ 40 w 100"/>
                <a:gd name="T65" fmla="*/ 82 h 129"/>
                <a:gd name="T66" fmla="*/ 46 w 100"/>
                <a:gd name="T67" fmla="*/ 61 h 129"/>
                <a:gd name="T68" fmla="*/ 30 w 100"/>
                <a:gd name="T69" fmla="*/ 76 h 129"/>
                <a:gd name="T70" fmla="*/ 23 w 100"/>
                <a:gd name="T71" fmla="*/ 80 h 129"/>
                <a:gd name="T72" fmla="*/ 15 w 100"/>
                <a:gd name="T73" fmla="*/ 82 h 129"/>
                <a:gd name="T74" fmla="*/ 4 w 100"/>
                <a:gd name="T75" fmla="*/ 74 h 129"/>
                <a:gd name="T76" fmla="*/ 1 w 100"/>
                <a:gd name="T77" fmla="*/ 68 h 129"/>
                <a:gd name="T78" fmla="*/ 0 w 100"/>
                <a:gd name="T79" fmla="*/ 59 h 129"/>
                <a:gd name="T80" fmla="*/ 1 w 100"/>
                <a:gd name="T81" fmla="*/ 45 h 129"/>
                <a:gd name="T82" fmla="*/ 5 w 100"/>
                <a:gd name="T83" fmla="*/ 28 h 129"/>
                <a:gd name="T84" fmla="*/ 20 w 100"/>
                <a:gd name="T85" fmla="*/ 102 h 129"/>
                <a:gd name="T86" fmla="*/ 15 w 100"/>
                <a:gd name="T87" fmla="*/ 108 h 129"/>
                <a:gd name="T88" fmla="*/ 14 w 100"/>
                <a:gd name="T89" fmla="*/ 114 h 129"/>
                <a:gd name="T90" fmla="*/ 15 w 100"/>
                <a:gd name="T91" fmla="*/ 119 h 129"/>
                <a:gd name="T92" fmla="*/ 20 w 100"/>
                <a:gd name="T93" fmla="*/ 122 h 129"/>
                <a:gd name="T94" fmla="*/ 23 w 100"/>
                <a:gd name="T95" fmla="*/ 120 h 129"/>
                <a:gd name="T96" fmla="*/ 30 w 100"/>
                <a:gd name="T97" fmla="*/ 113 h 129"/>
                <a:gd name="T98" fmla="*/ 34 w 100"/>
                <a:gd name="T99" fmla="*/ 104 h 129"/>
                <a:gd name="T100" fmla="*/ 37 w 100"/>
                <a:gd name="T101" fmla="*/ 91 h 129"/>
                <a:gd name="T102" fmla="*/ 20 w 100"/>
                <a:gd name="T103" fmla="*/ 102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0" h="129">
                  <a:moveTo>
                    <a:pt x="14" y="5"/>
                  </a:moveTo>
                  <a:lnTo>
                    <a:pt x="42" y="0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24" y="43"/>
                  </a:lnTo>
                  <a:lnTo>
                    <a:pt x="24" y="43"/>
                  </a:lnTo>
                  <a:lnTo>
                    <a:pt x="23" y="52"/>
                  </a:lnTo>
                  <a:lnTo>
                    <a:pt x="21" y="58"/>
                  </a:lnTo>
                  <a:lnTo>
                    <a:pt x="21" y="58"/>
                  </a:lnTo>
                  <a:lnTo>
                    <a:pt x="23" y="62"/>
                  </a:lnTo>
                  <a:lnTo>
                    <a:pt x="23" y="65"/>
                  </a:lnTo>
                  <a:lnTo>
                    <a:pt x="26" y="67"/>
                  </a:lnTo>
                  <a:lnTo>
                    <a:pt x="27" y="67"/>
                  </a:lnTo>
                  <a:lnTo>
                    <a:pt x="27" y="67"/>
                  </a:lnTo>
                  <a:lnTo>
                    <a:pt x="31" y="65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40" y="58"/>
                  </a:lnTo>
                  <a:lnTo>
                    <a:pt x="40" y="58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9" y="43"/>
                  </a:lnTo>
                  <a:lnTo>
                    <a:pt x="53" y="34"/>
                  </a:lnTo>
                  <a:lnTo>
                    <a:pt x="63" y="5"/>
                  </a:lnTo>
                  <a:lnTo>
                    <a:pt x="88" y="0"/>
                  </a:lnTo>
                  <a:lnTo>
                    <a:pt x="85" y="9"/>
                  </a:lnTo>
                  <a:lnTo>
                    <a:pt x="68" y="65"/>
                  </a:lnTo>
                  <a:lnTo>
                    <a:pt x="65" y="74"/>
                  </a:lnTo>
                  <a:lnTo>
                    <a:pt x="65" y="74"/>
                  </a:lnTo>
                  <a:lnTo>
                    <a:pt x="75" y="68"/>
                  </a:lnTo>
                  <a:lnTo>
                    <a:pt x="75" y="68"/>
                  </a:lnTo>
                  <a:lnTo>
                    <a:pt x="82" y="64"/>
                  </a:lnTo>
                  <a:lnTo>
                    <a:pt x="84" y="62"/>
                  </a:lnTo>
                  <a:lnTo>
                    <a:pt x="84" y="62"/>
                  </a:lnTo>
                  <a:lnTo>
                    <a:pt x="91" y="57"/>
                  </a:lnTo>
                  <a:lnTo>
                    <a:pt x="100" y="49"/>
                  </a:lnTo>
                  <a:lnTo>
                    <a:pt x="100" y="59"/>
                  </a:lnTo>
                  <a:lnTo>
                    <a:pt x="90" y="68"/>
                  </a:lnTo>
                  <a:lnTo>
                    <a:pt x="90" y="68"/>
                  </a:lnTo>
                  <a:lnTo>
                    <a:pt x="78" y="74"/>
                  </a:lnTo>
                  <a:lnTo>
                    <a:pt x="62" y="83"/>
                  </a:lnTo>
                  <a:lnTo>
                    <a:pt x="62" y="83"/>
                  </a:lnTo>
                  <a:lnTo>
                    <a:pt x="55" y="100"/>
                  </a:lnTo>
                  <a:lnTo>
                    <a:pt x="47" y="111"/>
                  </a:lnTo>
                  <a:lnTo>
                    <a:pt x="47" y="111"/>
                  </a:lnTo>
                  <a:lnTo>
                    <a:pt x="42" y="119"/>
                  </a:lnTo>
                  <a:lnTo>
                    <a:pt x="34" y="125"/>
                  </a:lnTo>
                  <a:lnTo>
                    <a:pt x="29" y="128"/>
                  </a:lnTo>
                  <a:lnTo>
                    <a:pt x="20" y="129"/>
                  </a:lnTo>
                  <a:lnTo>
                    <a:pt x="20" y="129"/>
                  </a:lnTo>
                  <a:lnTo>
                    <a:pt x="15" y="128"/>
                  </a:lnTo>
                  <a:lnTo>
                    <a:pt x="11" y="125"/>
                  </a:lnTo>
                  <a:lnTo>
                    <a:pt x="11" y="125"/>
                  </a:lnTo>
                  <a:lnTo>
                    <a:pt x="8" y="120"/>
                  </a:lnTo>
                  <a:lnTo>
                    <a:pt x="7" y="114"/>
                  </a:lnTo>
                  <a:lnTo>
                    <a:pt x="7" y="114"/>
                  </a:lnTo>
                  <a:lnTo>
                    <a:pt x="10" y="107"/>
                  </a:lnTo>
                  <a:lnTo>
                    <a:pt x="10" y="107"/>
                  </a:lnTo>
                  <a:lnTo>
                    <a:pt x="14" y="98"/>
                  </a:lnTo>
                  <a:lnTo>
                    <a:pt x="14" y="98"/>
                  </a:lnTo>
                  <a:lnTo>
                    <a:pt x="18" y="94"/>
                  </a:lnTo>
                  <a:lnTo>
                    <a:pt x="24" y="91"/>
                  </a:lnTo>
                  <a:lnTo>
                    <a:pt x="24" y="91"/>
                  </a:lnTo>
                  <a:lnTo>
                    <a:pt x="34" y="85"/>
                  </a:lnTo>
                  <a:lnTo>
                    <a:pt x="34" y="85"/>
                  </a:lnTo>
                  <a:lnTo>
                    <a:pt x="40" y="82"/>
                  </a:lnTo>
                  <a:lnTo>
                    <a:pt x="46" y="61"/>
                  </a:lnTo>
                  <a:lnTo>
                    <a:pt x="46" y="61"/>
                  </a:lnTo>
                  <a:lnTo>
                    <a:pt x="37" y="70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23" y="80"/>
                  </a:lnTo>
                  <a:lnTo>
                    <a:pt x="15" y="82"/>
                  </a:lnTo>
                  <a:lnTo>
                    <a:pt x="15" y="82"/>
                  </a:lnTo>
                  <a:lnTo>
                    <a:pt x="10" y="80"/>
                  </a:lnTo>
                  <a:lnTo>
                    <a:pt x="4" y="74"/>
                  </a:lnTo>
                  <a:lnTo>
                    <a:pt x="4" y="74"/>
                  </a:lnTo>
                  <a:lnTo>
                    <a:pt x="1" y="68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1" y="45"/>
                  </a:lnTo>
                  <a:lnTo>
                    <a:pt x="1" y="45"/>
                  </a:lnTo>
                  <a:lnTo>
                    <a:pt x="4" y="36"/>
                  </a:lnTo>
                  <a:lnTo>
                    <a:pt x="5" y="28"/>
                  </a:lnTo>
                  <a:lnTo>
                    <a:pt x="14" y="5"/>
                  </a:lnTo>
                  <a:close/>
                  <a:moveTo>
                    <a:pt x="20" y="102"/>
                  </a:moveTo>
                  <a:lnTo>
                    <a:pt x="20" y="102"/>
                  </a:lnTo>
                  <a:lnTo>
                    <a:pt x="15" y="108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15" y="119"/>
                  </a:lnTo>
                  <a:lnTo>
                    <a:pt x="15" y="119"/>
                  </a:lnTo>
                  <a:lnTo>
                    <a:pt x="17" y="120"/>
                  </a:lnTo>
                  <a:lnTo>
                    <a:pt x="20" y="122"/>
                  </a:lnTo>
                  <a:lnTo>
                    <a:pt x="20" y="122"/>
                  </a:lnTo>
                  <a:lnTo>
                    <a:pt x="23" y="120"/>
                  </a:lnTo>
                  <a:lnTo>
                    <a:pt x="24" y="119"/>
                  </a:lnTo>
                  <a:lnTo>
                    <a:pt x="30" y="113"/>
                  </a:lnTo>
                  <a:lnTo>
                    <a:pt x="30" y="113"/>
                  </a:lnTo>
                  <a:lnTo>
                    <a:pt x="34" y="104"/>
                  </a:lnTo>
                  <a:lnTo>
                    <a:pt x="37" y="91"/>
                  </a:lnTo>
                  <a:lnTo>
                    <a:pt x="37" y="91"/>
                  </a:lnTo>
                  <a:lnTo>
                    <a:pt x="29" y="95"/>
                  </a:lnTo>
                  <a:lnTo>
                    <a:pt x="20" y="102"/>
                  </a:lnTo>
                  <a:lnTo>
                    <a:pt x="20" y="1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5" name="Freeform 16"/>
            <p:cNvSpPr>
              <a:spLocks/>
            </p:cNvSpPr>
            <p:nvPr/>
          </p:nvSpPr>
          <p:spPr bwMode="auto">
            <a:xfrm>
              <a:off x="-1549" y="618"/>
              <a:ext cx="188" cy="136"/>
            </a:xfrm>
            <a:custGeom>
              <a:avLst/>
              <a:gdLst>
                <a:gd name="T0" fmla="*/ 148 w 188"/>
                <a:gd name="T1" fmla="*/ 18 h 136"/>
                <a:gd name="T2" fmla="*/ 137 w 188"/>
                <a:gd name="T3" fmla="*/ 34 h 136"/>
                <a:gd name="T4" fmla="*/ 131 w 188"/>
                <a:gd name="T5" fmla="*/ 47 h 136"/>
                <a:gd name="T6" fmla="*/ 118 w 188"/>
                <a:gd name="T7" fmla="*/ 77 h 136"/>
                <a:gd name="T8" fmla="*/ 103 w 188"/>
                <a:gd name="T9" fmla="*/ 111 h 136"/>
                <a:gd name="T10" fmla="*/ 90 w 188"/>
                <a:gd name="T11" fmla="*/ 132 h 136"/>
                <a:gd name="T12" fmla="*/ 73 w 188"/>
                <a:gd name="T13" fmla="*/ 136 h 136"/>
                <a:gd name="T14" fmla="*/ 70 w 188"/>
                <a:gd name="T15" fmla="*/ 132 h 136"/>
                <a:gd name="T16" fmla="*/ 76 w 188"/>
                <a:gd name="T17" fmla="*/ 65 h 136"/>
                <a:gd name="T18" fmla="*/ 77 w 188"/>
                <a:gd name="T19" fmla="*/ 37 h 136"/>
                <a:gd name="T20" fmla="*/ 80 w 188"/>
                <a:gd name="T21" fmla="*/ 19 h 136"/>
                <a:gd name="T22" fmla="*/ 66 w 188"/>
                <a:gd name="T23" fmla="*/ 62 h 136"/>
                <a:gd name="T24" fmla="*/ 57 w 188"/>
                <a:gd name="T25" fmla="*/ 93 h 136"/>
                <a:gd name="T26" fmla="*/ 52 w 188"/>
                <a:gd name="T27" fmla="*/ 107 h 136"/>
                <a:gd name="T28" fmla="*/ 32 w 188"/>
                <a:gd name="T29" fmla="*/ 132 h 136"/>
                <a:gd name="T30" fmla="*/ 18 w 188"/>
                <a:gd name="T31" fmla="*/ 136 h 136"/>
                <a:gd name="T32" fmla="*/ 9 w 188"/>
                <a:gd name="T33" fmla="*/ 133 h 136"/>
                <a:gd name="T34" fmla="*/ 0 w 188"/>
                <a:gd name="T35" fmla="*/ 124 h 136"/>
                <a:gd name="T36" fmla="*/ 3 w 188"/>
                <a:gd name="T37" fmla="*/ 114 h 136"/>
                <a:gd name="T38" fmla="*/ 12 w 188"/>
                <a:gd name="T39" fmla="*/ 107 h 136"/>
                <a:gd name="T40" fmla="*/ 15 w 188"/>
                <a:gd name="T41" fmla="*/ 104 h 136"/>
                <a:gd name="T42" fmla="*/ 16 w 188"/>
                <a:gd name="T43" fmla="*/ 105 h 136"/>
                <a:gd name="T44" fmla="*/ 19 w 188"/>
                <a:gd name="T45" fmla="*/ 118 h 136"/>
                <a:gd name="T46" fmla="*/ 28 w 188"/>
                <a:gd name="T47" fmla="*/ 123 h 136"/>
                <a:gd name="T48" fmla="*/ 39 w 188"/>
                <a:gd name="T49" fmla="*/ 116 h 136"/>
                <a:gd name="T50" fmla="*/ 50 w 188"/>
                <a:gd name="T51" fmla="*/ 95 h 136"/>
                <a:gd name="T52" fmla="*/ 54 w 188"/>
                <a:gd name="T53" fmla="*/ 81 h 136"/>
                <a:gd name="T54" fmla="*/ 58 w 188"/>
                <a:gd name="T55" fmla="*/ 67 h 136"/>
                <a:gd name="T56" fmla="*/ 64 w 188"/>
                <a:gd name="T57" fmla="*/ 41 h 136"/>
                <a:gd name="T58" fmla="*/ 67 w 188"/>
                <a:gd name="T59" fmla="*/ 33 h 136"/>
                <a:gd name="T60" fmla="*/ 73 w 188"/>
                <a:gd name="T61" fmla="*/ 19 h 136"/>
                <a:gd name="T62" fmla="*/ 84 w 188"/>
                <a:gd name="T63" fmla="*/ 1 h 136"/>
                <a:gd name="T64" fmla="*/ 102 w 188"/>
                <a:gd name="T65" fmla="*/ 0 h 136"/>
                <a:gd name="T66" fmla="*/ 100 w 188"/>
                <a:gd name="T67" fmla="*/ 18 h 136"/>
                <a:gd name="T68" fmla="*/ 99 w 188"/>
                <a:gd name="T69" fmla="*/ 87 h 136"/>
                <a:gd name="T70" fmla="*/ 109 w 188"/>
                <a:gd name="T71" fmla="*/ 80 h 136"/>
                <a:gd name="T72" fmla="*/ 128 w 188"/>
                <a:gd name="T73" fmla="*/ 37 h 136"/>
                <a:gd name="T74" fmla="*/ 141 w 188"/>
                <a:gd name="T75" fmla="*/ 16 h 136"/>
                <a:gd name="T76" fmla="*/ 166 w 188"/>
                <a:gd name="T77" fmla="*/ 0 h 136"/>
                <a:gd name="T78" fmla="*/ 176 w 188"/>
                <a:gd name="T79" fmla="*/ 1 h 136"/>
                <a:gd name="T80" fmla="*/ 169 w 188"/>
                <a:gd name="T81" fmla="*/ 22 h 136"/>
                <a:gd name="T82" fmla="*/ 157 w 188"/>
                <a:gd name="T83" fmla="*/ 71 h 136"/>
                <a:gd name="T84" fmla="*/ 154 w 188"/>
                <a:gd name="T85" fmla="*/ 108 h 136"/>
                <a:gd name="T86" fmla="*/ 164 w 188"/>
                <a:gd name="T87" fmla="*/ 118 h 136"/>
                <a:gd name="T88" fmla="*/ 174 w 188"/>
                <a:gd name="T89" fmla="*/ 114 h 136"/>
                <a:gd name="T90" fmla="*/ 188 w 188"/>
                <a:gd name="T91" fmla="*/ 113 h 136"/>
                <a:gd name="T92" fmla="*/ 174 w 188"/>
                <a:gd name="T93" fmla="*/ 126 h 136"/>
                <a:gd name="T94" fmla="*/ 150 w 188"/>
                <a:gd name="T95" fmla="*/ 136 h 136"/>
                <a:gd name="T96" fmla="*/ 135 w 188"/>
                <a:gd name="T97" fmla="*/ 129 h 136"/>
                <a:gd name="T98" fmla="*/ 128 w 188"/>
                <a:gd name="T99" fmla="*/ 99 h 136"/>
                <a:gd name="T100" fmla="*/ 132 w 188"/>
                <a:gd name="T101" fmla="*/ 65 h 136"/>
                <a:gd name="T102" fmla="*/ 141 w 188"/>
                <a:gd name="T103" fmla="*/ 3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8" h="136">
                  <a:moveTo>
                    <a:pt x="153" y="13"/>
                  </a:moveTo>
                  <a:lnTo>
                    <a:pt x="153" y="13"/>
                  </a:lnTo>
                  <a:lnTo>
                    <a:pt x="148" y="18"/>
                  </a:lnTo>
                  <a:lnTo>
                    <a:pt x="148" y="18"/>
                  </a:lnTo>
                  <a:lnTo>
                    <a:pt x="145" y="22"/>
                  </a:lnTo>
                  <a:lnTo>
                    <a:pt x="145" y="22"/>
                  </a:lnTo>
                  <a:lnTo>
                    <a:pt x="137" y="34"/>
                  </a:lnTo>
                  <a:lnTo>
                    <a:pt x="137" y="34"/>
                  </a:lnTo>
                  <a:lnTo>
                    <a:pt x="134" y="41"/>
                  </a:lnTo>
                  <a:lnTo>
                    <a:pt x="134" y="41"/>
                  </a:lnTo>
                  <a:lnTo>
                    <a:pt x="131" y="47"/>
                  </a:lnTo>
                  <a:lnTo>
                    <a:pt x="131" y="47"/>
                  </a:lnTo>
                  <a:lnTo>
                    <a:pt x="128" y="52"/>
                  </a:lnTo>
                  <a:lnTo>
                    <a:pt x="128" y="52"/>
                  </a:lnTo>
                  <a:lnTo>
                    <a:pt x="118" y="77"/>
                  </a:lnTo>
                  <a:lnTo>
                    <a:pt x="118" y="77"/>
                  </a:lnTo>
                  <a:lnTo>
                    <a:pt x="111" y="96"/>
                  </a:lnTo>
                  <a:lnTo>
                    <a:pt x="111" y="96"/>
                  </a:lnTo>
                  <a:lnTo>
                    <a:pt x="103" y="111"/>
                  </a:lnTo>
                  <a:lnTo>
                    <a:pt x="103" y="111"/>
                  </a:lnTo>
                  <a:lnTo>
                    <a:pt x="98" y="121"/>
                  </a:lnTo>
                  <a:lnTo>
                    <a:pt x="98" y="121"/>
                  </a:lnTo>
                  <a:lnTo>
                    <a:pt x="90" y="132"/>
                  </a:lnTo>
                  <a:lnTo>
                    <a:pt x="90" y="132"/>
                  </a:lnTo>
                  <a:lnTo>
                    <a:pt x="87" y="133"/>
                  </a:lnTo>
                  <a:lnTo>
                    <a:pt x="83" y="135"/>
                  </a:lnTo>
                  <a:lnTo>
                    <a:pt x="83" y="135"/>
                  </a:lnTo>
                  <a:lnTo>
                    <a:pt x="73" y="136"/>
                  </a:lnTo>
                  <a:lnTo>
                    <a:pt x="70" y="135"/>
                  </a:lnTo>
                  <a:lnTo>
                    <a:pt x="70" y="135"/>
                  </a:lnTo>
                  <a:lnTo>
                    <a:pt x="70" y="133"/>
                  </a:lnTo>
                  <a:lnTo>
                    <a:pt x="70" y="132"/>
                  </a:lnTo>
                  <a:lnTo>
                    <a:pt x="73" y="116"/>
                  </a:lnTo>
                  <a:lnTo>
                    <a:pt x="74" y="101"/>
                  </a:lnTo>
                  <a:lnTo>
                    <a:pt x="74" y="83"/>
                  </a:lnTo>
                  <a:lnTo>
                    <a:pt x="76" y="65"/>
                  </a:lnTo>
                  <a:lnTo>
                    <a:pt x="76" y="65"/>
                  </a:lnTo>
                  <a:lnTo>
                    <a:pt x="76" y="50"/>
                  </a:lnTo>
                  <a:lnTo>
                    <a:pt x="77" y="37"/>
                  </a:lnTo>
                  <a:lnTo>
                    <a:pt x="77" y="37"/>
                  </a:lnTo>
                  <a:lnTo>
                    <a:pt x="83" y="15"/>
                  </a:lnTo>
                  <a:lnTo>
                    <a:pt x="83" y="15"/>
                  </a:lnTo>
                  <a:lnTo>
                    <a:pt x="80" y="19"/>
                  </a:lnTo>
                  <a:lnTo>
                    <a:pt x="80" y="19"/>
                  </a:lnTo>
                  <a:lnTo>
                    <a:pt x="77" y="27"/>
                  </a:lnTo>
                  <a:lnTo>
                    <a:pt x="77" y="27"/>
                  </a:lnTo>
                  <a:lnTo>
                    <a:pt x="71" y="41"/>
                  </a:lnTo>
                  <a:lnTo>
                    <a:pt x="66" y="62"/>
                  </a:lnTo>
                  <a:lnTo>
                    <a:pt x="64" y="71"/>
                  </a:lnTo>
                  <a:lnTo>
                    <a:pt x="58" y="92"/>
                  </a:lnTo>
                  <a:lnTo>
                    <a:pt x="57" y="93"/>
                  </a:lnTo>
                  <a:lnTo>
                    <a:pt x="57" y="93"/>
                  </a:lnTo>
                  <a:lnTo>
                    <a:pt x="55" y="99"/>
                  </a:lnTo>
                  <a:lnTo>
                    <a:pt x="55" y="99"/>
                  </a:lnTo>
                  <a:lnTo>
                    <a:pt x="52" y="107"/>
                  </a:lnTo>
                  <a:lnTo>
                    <a:pt x="52" y="107"/>
                  </a:lnTo>
                  <a:lnTo>
                    <a:pt x="45" y="117"/>
                  </a:lnTo>
                  <a:lnTo>
                    <a:pt x="45" y="117"/>
                  </a:lnTo>
                  <a:lnTo>
                    <a:pt x="39" y="124"/>
                  </a:lnTo>
                  <a:lnTo>
                    <a:pt x="32" y="132"/>
                  </a:lnTo>
                  <a:lnTo>
                    <a:pt x="32" y="132"/>
                  </a:lnTo>
                  <a:lnTo>
                    <a:pt x="25" y="135"/>
                  </a:lnTo>
                  <a:lnTo>
                    <a:pt x="25" y="135"/>
                  </a:lnTo>
                  <a:lnTo>
                    <a:pt x="18" y="136"/>
                  </a:lnTo>
                  <a:lnTo>
                    <a:pt x="18" y="136"/>
                  </a:lnTo>
                  <a:lnTo>
                    <a:pt x="13" y="135"/>
                  </a:lnTo>
                  <a:lnTo>
                    <a:pt x="9" y="133"/>
                  </a:lnTo>
                  <a:lnTo>
                    <a:pt x="9" y="133"/>
                  </a:lnTo>
                  <a:lnTo>
                    <a:pt x="5" y="132"/>
                  </a:lnTo>
                  <a:lnTo>
                    <a:pt x="2" y="127"/>
                  </a:lnTo>
                  <a:lnTo>
                    <a:pt x="2" y="127"/>
                  </a:lnTo>
                  <a:lnTo>
                    <a:pt x="0" y="124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0" y="117"/>
                  </a:lnTo>
                  <a:lnTo>
                    <a:pt x="3" y="114"/>
                  </a:lnTo>
                  <a:lnTo>
                    <a:pt x="3" y="114"/>
                  </a:lnTo>
                  <a:lnTo>
                    <a:pt x="10" y="107"/>
                  </a:lnTo>
                  <a:lnTo>
                    <a:pt x="10" y="107"/>
                  </a:lnTo>
                  <a:lnTo>
                    <a:pt x="12" y="107"/>
                  </a:lnTo>
                  <a:lnTo>
                    <a:pt x="12" y="107"/>
                  </a:lnTo>
                  <a:lnTo>
                    <a:pt x="13" y="104"/>
                  </a:lnTo>
                  <a:lnTo>
                    <a:pt x="13" y="104"/>
                  </a:lnTo>
                  <a:lnTo>
                    <a:pt x="15" y="104"/>
                  </a:lnTo>
                  <a:lnTo>
                    <a:pt x="15" y="104"/>
                  </a:lnTo>
                  <a:lnTo>
                    <a:pt x="15" y="104"/>
                  </a:lnTo>
                  <a:lnTo>
                    <a:pt x="15" y="104"/>
                  </a:lnTo>
                  <a:lnTo>
                    <a:pt x="16" y="105"/>
                  </a:lnTo>
                  <a:lnTo>
                    <a:pt x="18" y="105"/>
                  </a:lnTo>
                  <a:lnTo>
                    <a:pt x="19" y="114"/>
                  </a:lnTo>
                  <a:lnTo>
                    <a:pt x="19" y="114"/>
                  </a:lnTo>
                  <a:lnTo>
                    <a:pt x="19" y="118"/>
                  </a:lnTo>
                  <a:lnTo>
                    <a:pt x="22" y="121"/>
                  </a:lnTo>
                  <a:lnTo>
                    <a:pt x="23" y="123"/>
                  </a:lnTo>
                  <a:lnTo>
                    <a:pt x="28" y="123"/>
                  </a:lnTo>
                  <a:lnTo>
                    <a:pt x="28" y="123"/>
                  </a:lnTo>
                  <a:lnTo>
                    <a:pt x="29" y="123"/>
                  </a:lnTo>
                  <a:lnTo>
                    <a:pt x="32" y="121"/>
                  </a:lnTo>
                  <a:lnTo>
                    <a:pt x="39" y="116"/>
                  </a:lnTo>
                  <a:lnTo>
                    <a:pt x="39" y="116"/>
                  </a:lnTo>
                  <a:lnTo>
                    <a:pt x="45" y="104"/>
                  </a:lnTo>
                  <a:lnTo>
                    <a:pt x="45" y="104"/>
                  </a:lnTo>
                  <a:lnTo>
                    <a:pt x="50" y="95"/>
                  </a:lnTo>
                  <a:lnTo>
                    <a:pt x="50" y="95"/>
                  </a:lnTo>
                  <a:lnTo>
                    <a:pt x="50" y="95"/>
                  </a:lnTo>
                  <a:lnTo>
                    <a:pt x="52" y="86"/>
                  </a:lnTo>
                  <a:lnTo>
                    <a:pt x="52" y="86"/>
                  </a:lnTo>
                  <a:lnTo>
                    <a:pt x="54" y="81"/>
                  </a:lnTo>
                  <a:lnTo>
                    <a:pt x="54" y="81"/>
                  </a:lnTo>
                  <a:lnTo>
                    <a:pt x="55" y="76"/>
                  </a:lnTo>
                  <a:lnTo>
                    <a:pt x="55" y="76"/>
                  </a:lnTo>
                  <a:lnTo>
                    <a:pt x="58" y="67"/>
                  </a:lnTo>
                  <a:lnTo>
                    <a:pt x="58" y="64"/>
                  </a:lnTo>
                  <a:lnTo>
                    <a:pt x="61" y="53"/>
                  </a:lnTo>
                  <a:lnTo>
                    <a:pt x="61" y="53"/>
                  </a:lnTo>
                  <a:lnTo>
                    <a:pt x="64" y="41"/>
                  </a:lnTo>
                  <a:lnTo>
                    <a:pt x="64" y="41"/>
                  </a:lnTo>
                  <a:lnTo>
                    <a:pt x="66" y="37"/>
                  </a:lnTo>
                  <a:lnTo>
                    <a:pt x="66" y="37"/>
                  </a:lnTo>
                  <a:lnTo>
                    <a:pt x="67" y="33"/>
                  </a:lnTo>
                  <a:lnTo>
                    <a:pt x="67" y="33"/>
                  </a:lnTo>
                  <a:lnTo>
                    <a:pt x="70" y="25"/>
                  </a:lnTo>
                  <a:lnTo>
                    <a:pt x="70" y="25"/>
                  </a:lnTo>
                  <a:lnTo>
                    <a:pt x="73" y="19"/>
                  </a:lnTo>
                  <a:lnTo>
                    <a:pt x="73" y="19"/>
                  </a:lnTo>
                  <a:lnTo>
                    <a:pt x="73" y="18"/>
                  </a:lnTo>
                  <a:lnTo>
                    <a:pt x="73" y="18"/>
                  </a:lnTo>
                  <a:lnTo>
                    <a:pt x="84" y="1"/>
                  </a:lnTo>
                  <a:lnTo>
                    <a:pt x="84" y="1"/>
                  </a:lnTo>
                  <a:lnTo>
                    <a:pt x="90" y="0"/>
                  </a:lnTo>
                  <a:lnTo>
                    <a:pt x="100" y="0"/>
                  </a:lnTo>
                  <a:lnTo>
                    <a:pt x="102" y="0"/>
                  </a:lnTo>
                  <a:lnTo>
                    <a:pt x="103" y="1"/>
                  </a:lnTo>
                  <a:lnTo>
                    <a:pt x="102" y="6"/>
                  </a:lnTo>
                  <a:lnTo>
                    <a:pt x="102" y="6"/>
                  </a:lnTo>
                  <a:lnTo>
                    <a:pt x="100" y="18"/>
                  </a:lnTo>
                  <a:lnTo>
                    <a:pt x="100" y="33"/>
                  </a:lnTo>
                  <a:lnTo>
                    <a:pt x="100" y="58"/>
                  </a:lnTo>
                  <a:lnTo>
                    <a:pt x="100" y="58"/>
                  </a:lnTo>
                  <a:lnTo>
                    <a:pt x="99" y="87"/>
                  </a:lnTo>
                  <a:lnTo>
                    <a:pt x="96" y="111"/>
                  </a:lnTo>
                  <a:lnTo>
                    <a:pt x="96" y="111"/>
                  </a:lnTo>
                  <a:lnTo>
                    <a:pt x="102" y="99"/>
                  </a:lnTo>
                  <a:lnTo>
                    <a:pt x="109" y="80"/>
                  </a:lnTo>
                  <a:lnTo>
                    <a:pt x="109" y="80"/>
                  </a:lnTo>
                  <a:lnTo>
                    <a:pt x="119" y="55"/>
                  </a:lnTo>
                  <a:lnTo>
                    <a:pt x="128" y="37"/>
                  </a:lnTo>
                  <a:lnTo>
                    <a:pt x="128" y="37"/>
                  </a:lnTo>
                  <a:lnTo>
                    <a:pt x="135" y="25"/>
                  </a:lnTo>
                  <a:lnTo>
                    <a:pt x="135" y="25"/>
                  </a:lnTo>
                  <a:lnTo>
                    <a:pt x="141" y="16"/>
                  </a:lnTo>
                  <a:lnTo>
                    <a:pt x="141" y="16"/>
                  </a:lnTo>
                  <a:lnTo>
                    <a:pt x="151" y="6"/>
                  </a:lnTo>
                  <a:lnTo>
                    <a:pt x="151" y="6"/>
                  </a:lnTo>
                  <a:lnTo>
                    <a:pt x="157" y="1"/>
                  </a:lnTo>
                  <a:lnTo>
                    <a:pt x="166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6" y="1"/>
                  </a:lnTo>
                  <a:lnTo>
                    <a:pt x="176" y="1"/>
                  </a:lnTo>
                  <a:lnTo>
                    <a:pt x="173" y="10"/>
                  </a:lnTo>
                  <a:lnTo>
                    <a:pt x="173" y="10"/>
                  </a:lnTo>
                  <a:lnTo>
                    <a:pt x="169" y="22"/>
                  </a:lnTo>
                  <a:lnTo>
                    <a:pt x="164" y="37"/>
                  </a:lnTo>
                  <a:lnTo>
                    <a:pt x="164" y="37"/>
                  </a:lnTo>
                  <a:lnTo>
                    <a:pt x="157" y="71"/>
                  </a:lnTo>
                  <a:lnTo>
                    <a:pt x="157" y="71"/>
                  </a:lnTo>
                  <a:lnTo>
                    <a:pt x="154" y="86"/>
                  </a:lnTo>
                  <a:lnTo>
                    <a:pt x="154" y="99"/>
                  </a:lnTo>
                  <a:lnTo>
                    <a:pt x="154" y="99"/>
                  </a:lnTo>
                  <a:lnTo>
                    <a:pt x="154" y="108"/>
                  </a:lnTo>
                  <a:lnTo>
                    <a:pt x="157" y="114"/>
                  </a:lnTo>
                  <a:lnTo>
                    <a:pt x="157" y="114"/>
                  </a:lnTo>
                  <a:lnTo>
                    <a:pt x="160" y="117"/>
                  </a:lnTo>
                  <a:lnTo>
                    <a:pt x="164" y="118"/>
                  </a:lnTo>
                  <a:lnTo>
                    <a:pt x="164" y="118"/>
                  </a:lnTo>
                  <a:lnTo>
                    <a:pt x="170" y="117"/>
                  </a:lnTo>
                  <a:lnTo>
                    <a:pt x="174" y="114"/>
                  </a:lnTo>
                  <a:lnTo>
                    <a:pt x="174" y="114"/>
                  </a:lnTo>
                  <a:lnTo>
                    <a:pt x="180" y="110"/>
                  </a:lnTo>
                  <a:lnTo>
                    <a:pt x="188" y="102"/>
                  </a:lnTo>
                  <a:lnTo>
                    <a:pt x="188" y="113"/>
                  </a:lnTo>
                  <a:lnTo>
                    <a:pt x="188" y="113"/>
                  </a:lnTo>
                  <a:lnTo>
                    <a:pt x="180" y="120"/>
                  </a:lnTo>
                  <a:lnTo>
                    <a:pt x="180" y="120"/>
                  </a:lnTo>
                  <a:lnTo>
                    <a:pt x="174" y="126"/>
                  </a:lnTo>
                  <a:lnTo>
                    <a:pt x="174" y="126"/>
                  </a:lnTo>
                  <a:lnTo>
                    <a:pt x="161" y="133"/>
                  </a:lnTo>
                  <a:lnTo>
                    <a:pt x="161" y="133"/>
                  </a:lnTo>
                  <a:lnTo>
                    <a:pt x="154" y="135"/>
                  </a:lnTo>
                  <a:lnTo>
                    <a:pt x="150" y="136"/>
                  </a:lnTo>
                  <a:lnTo>
                    <a:pt x="150" y="136"/>
                  </a:lnTo>
                  <a:lnTo>
                    <a:pt x="144" y="135"/>
                  </a:lnTo>
                  <a:lnTo>
                    <a:pt x="140" y="133"/>
                  </a:lnTo>
                  <a:lnTo>
                    <a:pt x="135" y="129"/>
                  </a:lnTo>
                  <a:lnTo>
                    <a:pt x="132" y="124"/>
                  </a:lnTo>
                  <a:lnTo>
                    <a:pt x="132" y="124"/>
                  </a:lnTo>
                  <a:lnTo>
                    <a:pt x="129" y="113"/>
                  </a:lnTo>
                  <a:lnTo>
                    <a:pt x="128" y="99"/>
                  </a:lnTo>
                  <a:lnTo>
                    <a:pt x="128" y="99"/>
                  </a:lnTo>
                  <a:lnTo>
                    <a:pt x="131" y="77"/>
                  </a:lnTo>
                  <a:lnTo>
                    <a:pt x="131" y="77"/>
                  </a:lnTo>
                  <a:lnTo>
                    <a:pt x="132" y="65"/>
                  </a:lnTo>
                  <a:lnTo>
                    <a:pt x="132" y="65"/>
                  </a:lnTo>
                  <a:lnTo>
                    <a:pt x="137" y="50"/>
                  </a:lnTo>
                  <a:lnTo>
                    <a:pt x="137" y="50"/>
                  </a:lnTo>
                  <a:lnTo>
                    <a:pt x="141" y="35"/>
                  </a:lnTo>
                  <a:lnTo>
                    <a:pt x="147" y="24"/>
                  </a:lnTo>
                  <a:lnTo>
                    <a:pt x="153" y="13"/>
                  </a:lnTo>
                  <a:close/>
                </a:path>
              </a:pathLst>
            </a:custGeom>
            <a:solidFill>
              <a:srgbClr val="198E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6" name="Freeform 17"/>
            <p:cNvSpPr>
              <a:spLocks noEditPoints="1"/>
            </p:cNvSpPr>
            <p:nvPr/>
          </p:nvSpPr>
          <p:spPr bwMode="auto">
            <a:xfrm>
              <a:off x="-1367" y="673"/>
              <a:ext cx="99" cy="81"/>
            </a:xfrm>
            <a:custGeom>
              <a:avLst/>
              <a:gdLst>
                <a:gd name="T0" fmla="*/ 99 w 99"/>
                <a:gd name="T1" fmla="*/ 59 h 81"/>
                <a:gd name="T2" fmla="*/ 96 w 99"/>
                <a:gd name="T3" fmla="*/ 62 h 81"/>
                <a:gd name="T4" fmla="*/ 87 w 99"/>
                <a:gd name="T5" fmla="*/ 69 h 81"/>
                <a:gd name="T6" fmla="*/ 78 w 99"/>
                <a:gd name="T7" fmla="*/ 77 h 81"/>
                <a:gd name="T8" fmla="*/ 72 w 99"/>
                <a:gd name="T9" fmla="*/ 80 h 81"/>
                <a:gd name="T10" fmla="*/ 67 w 99"/>
                <a:gd name="T11" fmla="*/ 81 h 81"/>
                <a:gd name="T12" fmla="*/ 61 w 99"/>
                <a:gd name="T13" fmla="*/ 80 h 81"/>
                <a:gd name="T14" fmla="*/ 53 w 99"/>
                <a:gd name="T15" fmla="*/ 66 h 81"/>
                <a:gd name="T16" fmla="*/ 52 w 99"/>
                <a:gd name="T17" fmla="*/ 55 h 81"/>
                <a:gd name="T18" fmla="*/ 35 w 99"/>
                <a:gd name="T19" fmla="*/ 75 h 81"/>
                <a:gd name="T20" fmla="*/ 27 w 99"/>
                <a:gd name="T21" fmla="*/ 80 h 81"/>
                <a:gd name="T22" fmla="*/ 19 w 99"/>
                <a:gd name="T23" fmla="*/ 81 h 81"/>
                <a:gd name="T24" fmla="*/ 10 w 99"/>
                <a:gd name="T25" fmla="*/ 78 h 81"/>
                <a:gd name="T26" fmla="*/ 6 w 99"/>
                <a:gd name="T27" fmla="*/ 74 h 81"/>
                <a:gd name="T28" fmla="*/ 3 w 99"/>
                <a:gd name="T29" fmla="*/ 68 h 81"/>
                <a:gd name="T30" fmla="*/ 0 w 99"/>
                <a:gd name="T31" fmla="*/ 55 h 81"/>
                <a:gd name="T32" fmla="*/ 1 w 99"/>
                <a:gd name="T33" fmla="*/ 44 h 81"/>
                <a:gd name="T34" fmla="*/ 4 w 99"/>
                <a:gd name="T35" fmla="*/ 32 h 81"/>
                <a:gd name="T36" fmla="*/ 17 w 99"/>
                <a:gd name="T37" fmla="*/ 15 h 81"/>
                <a:gd name="T38" fmla="*/ 24 w 99"/>
                <a:gd name="T39" fmla="*/ 9 h 81"/>
                <a:gd name="T40" fmla="*/ 33 w 99"/>
                <a:gd name="T41" fmla="*/ 3 h 81"/>
                <a:gd name="T42" fmla="*/ 48 w 99"/>
                <a:gd name="T43" fmla="*/ 0 h 81"/>
                <a:gd name="T44" fmla="*/ 53 w 99"/>
                <a:gd name="T45" fmla="*/ 0 h 81"/>
                <a:gd name="T46" fmla="*/ 61 w 99"/>
                <a:gd name="T47" fmla="*/ 6 h 81"/>
                <a:gd name="T48" fmla="*/ 83 w 99"/>
                <a:gd name="T49" fmla="*/ 0 h 81"/>
                <a:gd name="T50" fmla="*/ 80 w 99"/>
                <a:gd name="T51" fmla="*/ 26 h 81"/>
                <a:gd name="T52" fmla="*/ 75 w 99"/>
                <a:gd name="T53" fmla="*/ 43 h 81"/>
                <a:gd name="T54" fmla="*/ 74 w 99"/>
                <a:gd name="T55" fmla="*/ 55 h 81"/>
                <a:gd name="T56" fmla="*/ 75 w 99"/>
                <a:gd name="T57" fmla="*/ 62 h 81"/>
                <a:gd name="T58" fmla="*/ 77 w 99"/>
                <a:gd name="T59" fmla="*/ 63 h 81"/>
                <a:gd name="T60" fmla="*/ 80 w 99"/>
                <a:gd name="T61" fmla="*/ 63 h 81"/>
                <a:gd name="T62" fmla="*/ 85 w 99"/>
                <a:gd name="T63" fmla="*/ 61 h 81"/>
                <a:gd name="T64" fmla="*/ 90 w 99"/>
                <a:gd name="T65" fmla="*/ 56 h 81"/>
                <a:gd name="T66" fmla="*/ 91 w 99"/>
                <a:gd name="T67" fmla="*/ 56 h 81"/>
                <a:gd name="T68" fmla="*/ 99 w 99"/>
                <a:gd name="T69" fmla="*/ 47 h 81"/>
                <a:gd name="T70" fmla="*/ 36 w 99"/>
                <a:gd name="T71" fmla="*/ 15 h 81"/>
                <a:gd name="T72" fmla="*/ 32 w 99"/>
                <a:gd name="T73" fmla="*/ 23 h 81"/>
                <a:gd name="T74" fmla="*/ 27 w 99"/>
                <a:gd name="T75" fmla="*/ 32 h 81"/>
                <a:gd name="T76" fmla="*/ 23 w 99"/>
                <a:gd name="T77" fmla="*/ 52 h 81"/>
                <a:gd name="T78" fmla="*/ 23 w 99"/>
                <a:gd name="T79" fmla="*/ 56 h 81"/>
                <a:gd name="T80" fmla="*/ 26 w 99"/>
                <a:gd name="T81" fmla="*/ 61 h 81"/>
                <a:gd name="T82" fmla="*/ 32 w 99"/>
                <a:gd name="T83" fmla="*/ 63 h 81"/>
                <a:gd name="T84" fmla="*/ 35 w 99"/>
                <a:gd name="T85" fmla="*/ 63 h 81"/>
                <a:gd name="T86" fmla="*/ 45 w 99"/>
                <a:gd name="T87" fmla="*/ 56 h 81"/>
                <a:gd name="T88" fmla="*/ 49 w 99"/>
                <a:gd name="T89" fmla="*/ 47 h 81"/>
                <a:gd name="T90" fmla="*/ 53 w 99"/>
                <a:gd name="T91" fmla="*/ 37 h 81"/>
                <a:gd name="T92" fmla="*/ 58 w 99"/>
                <a:gd name="T93" fmla="*/ 18 h 81"/>
                <a:gd name="T94" fmla="*/ 56 w 99"/>
                <a:gd name="T95" fmla="*/ 13 h 81"/>
                <a:gd name="T96" fmla="*/ 55 w 99"/>
                <a:gd name="T97" fmla="*/ 10 h 81"/>
                <a:gd name="T98" fmla="*/ 49 w 99"/>
                <a:gd name="T99" fmla="*/ 7 h 81"/>
                <a:gd name="T100" fmla="*/ 46 w 99"/>
                <a:gd name="T101" fmla="*/ 7 h 81"/>
                <a:gd name="T102" fmla="*/ 36 w 99"/>
                <a:gd name="T103" fmla="*/ 1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9" h="81">
                  <a:moveTo>
                    <a:pt x="99" y="59"/>
                  </a:moveTo>
                  <a:lnTo>
                    <a:pt x="99" y="59"/>
                  </a:lnTo>
                  <a:lnTo>
                    <a:pt x="96" y="62"/>
                  </a:lnTo>
                  <a:lnTo>
                    <a:pt x="96" y="62"/>
                  </a:lnTo>
                  <a:lnTo>
                    <a:pt x="87" y="69"/>
                  </a:lnTo>
                  <a:lnTo>
                    <a:pt x="87" y="69"/>
                  </a:lnTo>
                  <a:lnTo>
                    <a:pt x="81" y="75"/>
                  </a:lnTo>
                  <a:lnTo>
                    <a:pt x="78" y="77"/>
                  </a:lnTo>
                  <a:lnTo>
                    <a:pt x="78" y="77"/>
                  </a:lnTo>
                  <a:lnTo>
                    <a:pt x="72" y="80"/>
                  </a:lnTo>
                  <a:lnTo>
                    <a:pt x="67" y="81"/>
                  </a:lnTo>
                  <a:lnTo>
                    <a:pt x="67" y="81"/>
                  </a:lnTo>
                  <a:lnTo>
                    <a:pt x="62" y="81"/>
                  </a:lnTo>
                  <a:lnTo>
                    <a:pt x="61" y="80"/>
                  </a:lnTo>
                  <a:lnTo>
                    <a:pt x="56" y="75"/>
                  </a:lnTo>
                  <a:lnTo>
                    <a:pt x="53" y="66"/>
                  </a:lnTo>
                  <a:lnTo>
                    <a:pt x="52" y="55"/>
                  </a:lnTo>
                  <a:lnTo>
                    <a:pt x="52" y="55"/>
                  </a:lnTo>
                  <a:lnTo>
                    <a:pt x="43" y="66"/>
                  </a:lnTo>
                  <a:lnTo>
                    <a:pt x="35" y="75"/>
                  </a:lnTo>
                  <a:lnTo>
                    <a:pt x="35" y="75"/>
                  </a:lnTo>
                  <a:lnTo>
                    <a:pt x="27" y="80"/>
                  </a:lnTo>
                  <a:lnTo>
                    <a:pt x="19" y="81"/>
                  </a:lnTo>
                  <a:lnTo>
                    <a:pt x="19" y="81"/>
                  </a:lnTo>
                  <a:lnTo>
                    <a:pt x="14" y="80"/>
                  </a:lnTo>
                  <a:lnTo>
                    <a:pt x="10" y="78"/>
                  </a:lnTo>
                  <a:lnTo>
                    <a:pt x="10" y="78"/>
                  </a:lnTo>
                  <a:lnTo>
                    <a:pt x="6" y="74"/>
                  </a:lnTo>
                  <a:lnTo>
                    <a:pt x="3" y="68"/>
                  </a:lnTo>
                  <a:lnTo>
                    <a:pt x="3" y="68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1" y="4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10" y="23"/>
                  </a:lnTo>
                  <a:lnTo>
                    <a:pt x="17" y="15"/>
                  </a:lnTo>
                  <a:lnTo>
                    <a:pt x="17" y="15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3" y="0"/>
                  </a:lnTo>
                  <a:lnTo>
                    <a:pt x="58" y="1"/>
                  </a:lnTo>
                  <a:lnTo>
                    <a:pt x="61" y="6"/>
                  </a:lnTo>
                  <a:lnTo>
                    <a:pt x="64" y="10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80" y="26"/>
                  </a:lnTo>
                  <a:lnTo>
                    <a:pt x="75" y="43"/>
                  </a:lnTo>
                  <a:lnTo>
                    <a:pt x="75" y="43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4" y="59"/>
                  </a:lnTo>
                  <a:lnTo>
                    <a:pt x="75" y="62"/>
                  </a:lnTo>
                  <a:lnTo>
                    <a:pt x="75" y="62"/>
                  </a:lnTo>
                  <a:lnTo>
                    <a:pt x="77" y="63"/>
                  </a:lnTo>
                  <a:lnTo>
                    <a:pt x="80" y="63"/>
                  </a:lnTo>
                  <a:lnTo>
                    <a:pt x="80" y="63"/>
                  </a:lnTo>
                  <a:lnTo>
                    <a:pt x="83" y="62"/>
                  </a:lnTo>
                  <a:lnTo>
                    <a:pt x="85" y="61"/>
                  </a:lnTo>
                  <a:lnTo>
                    <a:pt x="85" y="61"/>
                  </a:lnTo>
                  <a:lnTo>
                    <a:pt x="90" y="56"/>
                  </a:lnTo>
                  <a:lnTo>
                    <a:pt x="90" y="56"/>
                  </a:lnTo>
                  <a:lnTo>
                    <a:pt x="91" y="56"/>
                  </a:lnTo>
                  <a:lnTo>
                    <a:pt x="91" y="56"/>
                  </a:lnTo>
                  <a:lnTo>
                    <a:pt x="99" y="47"/>
                  </a:lnTo>
                  <a:lnTo>
                    <a:pt x="99" y="59"/>
                  </a:lnTo>
                  <a:close/>
                  <a:moveTo>
                    <a:pt x="36" y="15"/>
                  </a:moveTo>
                  <a:lnTo>
                    <a:pt x="36" y="15"/>
                  </a:lnTo>
                  <a:lnTo>
                    <a:pt x="32" y="23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4" y="43"/>
                  </a:lnTo>
                  <a:lnTo>
                    <a:pt x="23" y="52"/>
                  </a:lnTo>
                  <a:lnTo>
                    <a:pt x="23" y="52"/>
                  </a:lnTo>
                  <a:lnTo>
                    <a:pt x="23" y="56"/>
                  </a:lnTo>
                  <a:lnTo>
                    <a:pt x="26" y="61"/>
                  </a:lnTo>
                  <a:lnTo>
                    <a:pt x="26" y="61"/>
                  </a:lnTo>
                  <a:lnTo>
                    <a:pt x="29" y="62"/>
                  </a:lnTo>
                  <a:lnTo>
                    <a:pt x="32" y="63"/>
                  </a:lnTo>
                  <a:lnTo>
                    <a:pt x="32" y="63"/>
                  </a:lnTo>
                  <a:lnTo>
                    <a:pt x="35" y="63"/>
                  </a:lnTo>
                  <a:lnTo>
                    <a:pt x="38" y="62"/>
                  </a:lnTo>
                  <a:lnTo>
                    <a:pt x="45" y="56"/>
                  </a:lnTo>
                  <a:lnTo>
                    <a:pt x="45" y="56"/>
                  </a:lnTo>
                  <a:lnTo>
                    <a:pt x="49" y="47"/>
                  </a:lnTo>
                  <a:lnTo>
                    <a:pt x="53" y="37"/>
                  </a:lnTo>
                  <a:lnTo>
                    <a:pt x="53" y="37"/>
                  </a:lnTo>
                  <a:lnTo>
                    <a:pt x="56" y="26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5" y="10"/>
                  </a:lnTo>
                  <a:lnTo>
                    <a:pt x="55" y="10"/>
                  </a:lnTo>
                  <a:lnTo>
                    <a:pt x="52" y="7"/>
                  </a:lnTo>
                  <a:lnTo>
                    <a:pt x="49" y="7"/>
                  </a:lnTo>
                  <a:lnTo>
                    <a:pt x="49" y="7"/>
                  </a:lnTo>
                  <a:lnTo>
                    <a:pt x="46" y="7"/>
                  </a:lnTo>
                  <a:lnTo>
                    <a:pt x="42" y="9"/>
                  </a:lnTo>
                  <a:lnTo>
                    <a:pt x="36" y="15"/>
                  </a:lnTo>
                  <a:lnTo>
                    <a:pt x="36" y="15"/>
                  </a:lnTo>
                  <a:close/>
                </a:path>
              </a:pathLst>
            </a:custGeom>
            <a:solidFill>
              <a:srgbClr val="198E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7" name="Freeform 18"/>
            <p:cNvSpPr>
              <a:spLocks noEditPoints="1"/>
            </p:cNvSpPr>
            <p:nvPr/>
          </p:nvSpPr>
          <p:spPr bwMode="auto">
            <a:xfrm>
              <a:off x="-1273" y="673"/>
              <a:ext cx="99" cy="127"/>
            </a:xfrm>
            <a:custGeom>
              <a:avLst/>
              <a:gdLst>
                <a:gd name="T0" fmla="*/ 42 w 99"/>
                <a:gd name="T1" fmla="*/ 0 h 127"/>
                <a:gd name="T2" fmla="*/ 31 w 99"/>
                <a:gd name="T3" fmla="*/ 26 h 127"/>
                <a:gd name="T4" fmla="*/ 25 w 99"/>
                <a:gd name="T5" fmla="*/ 43 h 127"/>
                <a:gd name="T6" fmla="*/ 22 w 99"/>
                <a:gd name="T7" fmla="*/ 58 h 127"/>
                <a:gd name="T8" fmla="*/ 22 w 99"/>
                <a:gd name="T9" fmla="*/ 61 h 127"/>
                <a:gd name="T10" fmla="*/ 25 w 99"/>
                <a:gd name="T11" fmla="*/ 65 h 127"/>
                <a:gd name="T12" fmla="*/ 28 w 99"/>
                <a:gd name="T13" fmla="*/ 66 h 127"/>
                <a:gd name="T14" fmla="*/ 36 w 99"/>
                <a:gd name="T15" fmla="*/ 62 h 127"/>
                <a:gd name="T16" fmla="*/ 41 w 99"/>
                <a:gd name="T17" fmla="*/ 56 h 127"/>
                <a:gd name="T18" fmla="*/ 45 w 99"/>
                <a:gd name="T19" fmla="*/ 50 h 127"/>
                <a:gd name="T20" fmla="*/ 50 w 99"/>
                <a:gd name="T21" fmla="*/ 41 h 127"/>
                <a:gd name="T22" fmla="*/ 64 w 99"/>
                <a:gd name="T23" fmla="*/ 4 h 127"/>
                <a:gd name="T24" fmla="*/ 86 w 99"/>
                <a:gd name="T25" fmla="*/ 9 h 127"/>
                <a:gd name="T26" fmla="*/ 66 w 99"/>
                <a:gd name="T27" fmla="*/ 72 h 127"/>
                <a:gd name="T28" fmla="*/ 76 w 99"/>
                <a:gd name="T29" fmla="*/ 66 h 127"/>
                <a:gd name="T30" fmla="*/ 83 w 99"/>
                <a:gd name="T31" fmla="*/ 62 h 127"/>
                <a:gd name="T32" fmla="*/ 84 w 99"/>
                <a:gd name="T33" fmla="*/ 62 h 127"/>
                <a:gd name="T34" fmla="*/ 99 w 99"/>
                <a:gd name="T35" fmla="*/ 47 h 127"/>
                <a:gd name="T36" fmla="*/ 89 w 99"/>
                <a:gd name="T37" fmla="*/ 66 h 127"/>
                <a:gd name="T38" fmla="*/ 77 w 99"/>
                <a:gd name="T39" fmla="*/ 74 h 127"/>
                <a:gd name="T40" fmla="*/ 63 w 99"/>
                <a:gd name="T41" fmla="*/ 83 h 127"/>
                <a:gd name="T42" fmla="*/ 48 w 99"/>
                <a:gd name="T43" fmla="*/ 111 h 127"/>
                <a:gd name="T44" fmla="*/ 42 w 99"/>
                <a:gd name="T45" fmla="*/ 118 h 127"/>
                <a:gd name="T46" fmla="*/ 28 w 99"/>
                <a:gd name="T47" fmla="*/ 127 h 127"/>
                <a:gd name="T48" fmla="*/ 20 w 99"/>
                <a:gd name="T49" fmla="*/ 127 h 127"/>
                <a:gd name="T50" fmla="*/ 10 w 99"/>
                <a:gd name="T51" fmla="*/ 124 h 127"/>
                <a:gd name="T52" fmla="*/ 9 w 99"/>
                <a:gd name="T53" fmla="*/ 120 h 127"/>
                <a:gd name="T54" fmla="*/ 7 w 99"/>
                <a:gd name="T55" fmla="*/ 114 h 127"/>
                <a:gd name="T56" fmla="*/ 9 w 99"/>
                <a:gd name="T57" fmla="*/ 106 h 127"/>
                <a:gd name="T58" fmla="*/ 15 w 99"/>
                <a:gd name="T59" fmla="*/ 98 h 127"/>
                <a:gd name="T60" fmla="*/ 25 w 99"/>
                <a:gd name="T61" fmla="*/ 89 h 127"/>
                <a:gd name="T62" fmla="*/ 34 w 99"/>
                <a:gd name="T63" fmla="*/ 84 h 127"/>
                <a:gd name="T64" fmla="*/ 41 w 99"/>
                <a:gd name="T65" fmla="*/ 81 h 127"/>
                <a:gd name="T66" fmla="*/ 47 w 99"/>
                <a:gd name="T67" fmla="*/ 61 h 127"/>
                <a:gd name="T68" fmla="*/ 31 w 99"/>
                <a:gd name="T69" fmla="*/ 75 h 127"/>
                <a:gd name="T70" fmla="*/ 23 w 99"/>
                <a:gd name="T71" fmla="*/ 78 h 127"/>
                <a:gd name="T72" fmla="*/ 16 w 99"/>
                <a:gd name="T73" fmla="*/ 80 h 127"/>
                <a:gd name="T74" fmla="*/ 5 w 99"/>
                <a:gd name="T75" fmla="*/ 74 h 127"/>
                <a:gd name="T76" fmla="*/ 2 w 99"/>
                <a:gd name="T77" fmla="*/ 66 h 127"/>
                <a:gd name="T78" fmla="*/ 0 w 99"/>
                <a:gd name="T79" fmla="*/ 59 h 127"/>
                <a:gd name="T80" fmla="*/ 2 w 99"/>
                <a:gd name="T81" fmla="*/ 44 h 127"/>
                <a:gd name="T82" fmla="*/ 6 w 99"/>
                <a:gd name="T83" fmla="*/ 28 h 127"/>
                <a:gd name="T84" fmla="*/ 20 w 99"/>
                <a:gd name="T85" fmla="*/ 101 h 127"/>
                <a:gd name="T86" fmla="*/ 16 w 99"/>
                <a:gd name="T87" fmla="*/ 108 h 127"/>
                <a:gd name="T88" fmla="*/ 15 w 99"/>
                <a:gd name="T89" fmla="*/ 114 h 127"/>
                <a:gd name="T90" fmla="*/ 16 w 99"/>
                <a:gd name="T91" fmla="*/ 118 h 127"/>
                <a:gd name="T92" fmla="*/ 20 w 99"/>
                <a:gd name="T93" fmla="*/ 120 h 127"/>
                <a:gd name="T94" fmla="*/ 22 w 99"/>
                <a:gd name="T95" fmla="*/ 120 h 127"/>
                <a:gd name="T96" fmla="*/ 29 w 99"/>
                <a:gd name="T97" fmla="*/ 112 h 127"/>
                <a:gd name="T98" fmla="*/ 34 w 99"/>
                <a:gd name="T99" fmla="*/ 104 h 127"/>
                <a:gd name="T100" fmla="*/ 38 w 99"/>
                <a:gd name="T101" fmla="*/ 90 h 127"/>
                <a:gd name="T102" fmla="*/ 20 w 99"/>
                <a:gd name="T103" fmla="*/ 101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9" h="127">
                  <a:moveTo>
                    <a:pt x="15" y="4"/>
                  </a:moveTo>
                  <a:lnTo>
                    <a:pt x="42" y="0"/>
                  </a:lnTo>
                  <a:lnTo>
                    <a:pt x="31" y="26"/>
                  </a:lnTo>
                  <a:lnTo>
                    <a:pt x="31" y="26"/>
                  </a:lnTo>
                  <a:lnTo>
                    <a:pt x="25" y="43"/>
                  </a:lnTo>
                  <a:lnTo>
                    <a:pt x="25" y="43"/>
                  </a:lnTo>
                  <a:lnTo>
                    <a:pt x="23" y="50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2" y="61"/>
                  </a:lnTo>
                  <a:lnTo>
                    <a:pt x="23" y="63"/>
                  </a:lnTo>
                  <a:lnTo>
                    <a:pt x="25" y="65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32" y="65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41" y="56"/>
                  </a:lnTo>
                  <a:lnTo>
                    <a:pt x="41" y="56"/>
                  </a:lnTo>
                  <a:lnTo>
                    <a:pt x="45" y="50"/>
                  </a:lnTo>
                  <a:lnTo>
                    <a:pt x="45" y="50"/>
                  </a:lnTo>
                  <a:lnTo>
                    <a:pt x="50" y="41"/>
                  </a:lnTo>
                  <a:lnTo>
                    <a:pt x="52" y="34"/>
                  </a:lnTo>
                  <a:lnTo>
                    <a:pt x="64" y="4"/>
                  </a:lnTo>
                  <a:lnTo>
                    <a:pt x="89" y="0"/>
                  </a:lnTo>
                  <a:lnTo>
                    <a:pt x="86" y="9"/>
                  </a:lnTo>
                  <a:lnTo>
                    <a:pt x="67" y="63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83" y="62"/>
                  </a:lnTo>
                  <a:lnTo>
                    <a:pt x="84" y="62"/>
                  </a:lnTo>
                  <a:lnTo>
                    <a:pt x="84" y="62"/>
                  </a:lnTo>
                  <a:lnTo>
                    <a:pt x="92" y="56"/>
                  </a:lnTo>
                  <a:lnTo>
                    <a:pt x="99" y="47"/>
                  </a:lnTo>
                  <a:lnTo>
                    <a:pt x="99" y="59"/>
                  </a:lnTo>
                  <a:lnTo>
                    <a:pt x="89" y="66"/>
                  </a:lnTo>
                  <a:lnTo>
                    <a:pt x="89" y="66"/>
                  </a:lnTo>
                  <a:lnTo>
                    <a:pt x="77" y="74"/>
                  </a:lnTo>
                  <a:lnTo>
                    <a:pt x="63" y="83"/>
                  </a:lnTo>
                  <a:lnTo>
                    <a:pt x="63" y="83"/>
                  </a:lnTo>
                  <a:lnTo>
                    <a:pt x="55" y="98"/>
                  </a:lnTo>
                  <a:lnTo>
                    <a:pt x="48" y="111"/>
                  </a:lnTo>
                  <a:lnTo>
                    <a:pt x="48" y="111"/>
                  </a:lnTo>
                  <a:lnTo>
                    <a:pt x="42" y="118"/>
                  </a:lnTo>
                  <a:lnTo>
                    <a:pt x="35" y="123"/>
                  </a:lnTo>
                  <a:lnTo>
                    <a:pt x="28" y="127"/>
                  </a:lnTo>
                  <a:lnTo>
                    <a:pt x="20" y="127"/>
                  </a:lnTo>
                  <a:lnTo>
                    <a:pt x="20" y="127"/>
                  </a:lnTo>
                  <a:lnTo>
                    <a:pt x="15" y="127"/>
                  </a:lnTo>
                  <a:lnTo>
                    <a:pt x="10" y="124"/>
                  </a:lnTo>
                  <a:lnTo>
                    <a:pt x="10" y="124"/>
                  </a:lnTo>
                  <a:lnTo>
                    <a:pt x="9" y="120"/>
                  </a:lnTo>
                  <a:lnTo>
                    <a:pt x="7" y="114"/>
                  </a:lnTo>
                  <a:lnTo>
                    <a:pt x="7" y="114"/>
                  </a:lnTo>
                  <a:lnTo>
                    <a:pt x="9" y="106"/>
                  </a:lnTo>
                  <a:lnTo>
                    <a:pt x="9" y="106"/>
                  </a:lnTo>
                  <a:lnTo>
                    <a:pt x="15" y="98"/>
                  </a:lnTo>
                  <a:lnTo>
                    <a:pt x="15" y="98"/>
                  </a:lnTo>
                  <a:lnTo>
                    <a:pt x="19" y="93"/>
                  </a:lnTo>
                  <a:lnTo>
                    <a:pt x="25" y="89"/>
                  </a:lnTo>
                  <a:lnTo>
                    <a:pt x="25" y="89"/>
                  </a:lnTo>
                  <a:lnTo>
                    <a:pt x="34" y="84"/>
                  </a:lnTo>
                  <a:lnTo>
                    <a:pt x="34" y="84"/>
                  </a:lnTo>
                  <a:lnTo>
                    <a:pt x="41" y="81"/>
                  </a:lnTo>
                  <a:lnTo>
                    <a:pt x="47" y="61"/>
                  </a:lnTo>
                  <a:lnTo>
                    <a:pt x="47" y="61"/>
                  </a:lnTo>
                  <a:lnTo>
                    <a:pt x="38" y="69"/>
                  </a:lnTo>
                  <a:lnTo>
                    <a:pt x="31" y="75"/>
                  </a:lnTo>
                  <a:lnTo>
                    <a:pt x="31" y="75"/>
                  </a:lnTo>
                  <a:lnTo>
                    <a:pt x="23" y="78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9" y="78"/>
                  </a:lnTo>
                  <a:lnTo>
                    <a:pt x="5" y="74"/>
                  </a:lnTo>
                  <a:lnTo>
                    <a:pt x="5" y="74"/>
                  </a:lnTo>
                  <a:lnTo>
                    <a:pt x="2" y="66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3" y="35"/>
                  </a:lnTo>
                  <a:lnTo>
                    <a:pt x="6" y="28"/>
                  </a:lnTo>
                  <a:lnTo>
                    <a:pt x="15" y="4"/>
                  </a:lnTo>
                  <a:close/>
                  <a:moveTo>
                    <a:pt x="20" y="101"/>
                  </a:moveTo>
                  <a:lnTo>
                    <a:pt x="20" y="101"/>
                  </a:lnTo>
                  <a:lnTo>
                    <a:pt x="16" y="108"/>
                  </a:lnTo>
                  <a:lnTo>
                    <a:pt x="15" y="114"/>
                  </a:lnTo>
                  <a:lnTo>
                    <a:pt x="15" y="114"/>
                  </a:lnTo>
                  <a:lnTo>
                    <a:pt x="16" y="118"/>
                  </a:lnTo>
                  <a:lnTo>
                    <a:pt x="16" y="118"/>
                  </a:lnTo>
                  <a:lnTo>
                    <a:pt x="18" y="120"/>
                  </a:lnTo>
                  <a:lnTo>
                    <a:pt x="20" y="120"/>
                  </a:lnTo>
                  <a:lnTo>
                    <a:pt x="20" y="120"/>
                  </a:lnTo>
                  <a:lnTo>
                    <a:pt x="22" y="120"/>
                  </a:lnTo>
                  <a:lnTo>
                    <a:pt x="25" y="118"/>
                  </a:lnTo>
                  <a:lnTo>
                    <a:pt x="29" y="112"/>
                  </a:lnTo>
                  <a:lnTo>
                    <a:pt x="29" y="112"/>
                  </a:lnTo>
                  <a:lnTo>
                    <a:pt x="34" y="104"/>
                  </a:lnTo>
                  <a:lnTo>
                    <a:pt x="38" y="90"/>
                  </a:lnTo>
                  <a:lnTo>
                    <a:pt x="38" y="90"/>
                  </a:lnTo>
                  <a:lnTo>
                    <a:pt x="29" y="95"/>
                  </a:lnTo>
                  <a:lnTo>
                    <a:pt x="20" y="101"/>
                  </a:lnTo>
                  <a:lnTo>
                    <a:pt x="20" y="101"/>
                  </a:lnTo>
                  <a:close/>
                </a:path>
              </a:pathLst>
            </a:custGeom>
            <a:solidFill>
              <a:srgbClr val="198E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9" name="Freeform 19"/>
            <p:cNvSpPr>
              <a:spLocks/>
            </p:cNvSpPr>
            <p:nvPr/>
          </p:nvSpPr>
          <p:spPr bwMode="auto">
            <a:xfrm>
              <a:off x="-1038" y="775"/>
              <a:ext cx="2" cy="3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0 h 3"/>
                <a:gd name="T4" fmla="*/ 0 w 2"/>
                <a:gd name="T5" fmla="*/ 2 h 3"/>
                <a:gd name="T6" fmla="*/ 2 w 2"/>
                <a:gd name="T7" fmla="*/ 3 h 3"/>
                <a:gd name="T8" fmla="*/ 2 w 2"/>
                <a:gd name="T9" fmla="*/ 3 h 3"/>
                <a:gd name="T10" fmla="*/ 2 w 2"/>
                <a:gd name="T11" fmla="*/ 0 h 3"/>
                <a:gd name="T12" fmla="*/ 2 w 2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AE5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0" name="Freeform 20"/>
            <p:cNvSpPr>
              <a:spLocks/>
            </p:cNvSpPr>
            <p:nvPr/>
          </p:nvSpPr>
          <p:spPr bwMode="auto">
            <a:xfrm>
              <a:off x="-1094" y="725"/>
              <a:ext cx="27" cy="152"/>
            </a:xfrm>
            <a:custGeom>
              <a:avLst/>
              <a:gdLst>
                <a:gd name="T0" fmla="*/ 22 w 27"/>
                <a:gd name="T1" fmla="*/ 1 h 152"/>
                <a:gd name="T2" fmla="*/ 22 w 27"/>
                <a:gd name="T3" fmla="*/ 1 h 152"/>
                <a:gd name="T4" fmla="*/ 16 w 27"/>
                <a:gd name="T5" fmla="*/ 17 h 152"/>
                <a:gd name="T6" fmla="*/ 11 w 27"/>
                <a:gd name="T7" fmla="*/ 34 h 152"/>
                <a:gd name="T8" fmla="*/ 6 w 27"/>
                <a:gd name="T9" fmla="*/ 54 h 152"/>
                <a:gd name="T10" fmla="*/ 1 w 27"/>
                <a:gd name="T11" fmla="*/ 77 h 152"/>
                <a:gd name="T12" fmla="*/ 0 w 27"/>
                <a:gd name="T13" fmla="*/ 102 h 152"/>
                <a:gd name="T14" fmla="*/ 0 w 27"/>
                <a:gd name="T15" fmla="*/ 127 h 152"/>
                <a:gd name="T16" fmla="*/ 1 w 27"/>
                <a:gd name="T17" fmla="*/ 139 h 152"/>
                <a:gd name="T18" fmla="*/ 4 w 27"/>
                <a:gd name="T19" fmla="*/ 151 h 152"/>
                <a:gd name="T20" fmla="*/ 4 w 27"/>
                <a:gd name="T21" fmla="*/ 151 h 152"/>
                <a:gd name="T22" fmla="*/ 6 w 27"/>
                <a:gd name="T23" fmla="*/ 152 h 152"/>
                <a:gd name="T24" fmla="*/ 7 w 27"/>
                <a:gd name="T25" fmla="*/ 152 h 152"/>
                <a:gd name="T26" fmla="*/ 7 w 27"/>
                <a:gd name="T27" fmla="*/ 152 h 152"/>
                <a:gd name="T28" fmla="*/ 10 w 27"/>
                <a:gd name="T29" fmla="*/ 151 h 152"/>
                <a:gd name="T30" fmla="*/ 10 w 27"/>
                <a:gd name="T31" fmla="*/ 149 h 152"/>
                <a:gd name="T32" fmla="*/ 10 w 27"/>
                <a:gd name="T33" fmla="*/ 149 h 152"/>
                <a:gd name="T34" fmla="*/ 7 w 27"/>
                <a:gd name="T35" fmla="*/ 138 h 152"/>
                <a:gd name="T36" fmla="*/ 6 w 27"/>
                <a:gd name="T37" fmla="*/ 126 h 152"/>
                <a:gd name="T38" fmla="*/ 6 w 27"/>
                <a:gd name="T39" fmla="*/ 100 h 152"/>
                <a:gd name="T40" fmla="*/ 7 w 27"/>
                <a:gd name="T41" fmla="*/ 77 h 152"/>
                <a:gd name="T42" fmla="*/ 11 w 27"/>
                <a:gd name="T43" fmla="*/ 54 h 152"/>
                <a:gd name="T44" fmla="*/ 17 w 27"/>
                <a:gd name="T45" fmla="*/ 35 h 152"/>
                <a:gd name="T46" fmla="*/ 22 w 27"/>
                <a:gd name="T47" fmla="*/ 19 h 152"/>
                <a:gd name="T48" fmla="*/ 27 w 27"/>
                <a:gd name="T49" fmla="*/ 4 h 152"/>
                <a:gd name="T50" fmla="*/ 27 w 27"/>
                <a:gd name="T51" fmla="*/ 4 h 152"/>
                <a:gd name="T52" fmla="*/ 27 w 27"/>
                <a:gd name="T53" fmla="*/ 1 h 152"/>
                <a:gd name="T54" fmla="*/ 26 w 27"/>
                <a:gd name="T55" fmla="*/ 0 h 152"/>
                <a:gd name="T56" fmla="*/ 26 w 27"/>
                <a:gd name="T57" fmla="*/ 0 h 152"/>
                <a:gd name="T58" fmla="*/ 23 w 27"/>
                <a:gd name="T59" fmla="*/ 0 h 152"/>
                <a:gd name="T60" fmla="*/ 22 w 27"/>
                <a:gd name="T61" fmla="*/ 1 h 152"/>
                <a:gd name="T62" fmla="*/ 22 w 27"/>
                <a:gd name="T63" fmla="*/ 1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" h="152">
                  <a:moveTo>
                    <a:pt x="22" y="1"/>
                  </a:moveTo>
                  <a:lnTo>
                    <a:pt x="22" y="1"/>
                  </a:lnTo>
                  <a:lnTo>
                    <a:pt x="16" y="17"/>
                  </a:lnTo>
                  <a:lnTo>
                    <a:pt x="11" y="34"/>
                  </a:lnTo>
                  <a:lnTo>
                    <a:pt x="6" y="54"/>
                  </a:lnTo>
                  <a:lnTo>
                    <a:pt x="1" y="77"/>
                  </a:lnTo>
                  <a:lnTo>
                    <a:pt x="0" y="102"/>
                  </a:lnTo>
                  <a:lnTo>
                    <a:pt x="0" y="127"/>
                  </a:lnTo>
                  <a:lnTo>
                    <a:pt x="1" y="139"/>
                  </a:lnTo>
                  <a:lnTo>
                    <a:pt x="4" y="151"/>
                  </a:lnTo>
                  <a:lnTo>
                    <a:pt x="4" y="151"/>
                  </a:lnTo>
                  <a:lnTo>
                    <a:pt x="6" y="152"/>
                  </a:lnTo>
                  <a:lnTo>
                    <a:pt x="7" y="152"/>
                  </a:lnTo>
                  <a:lnTo>
                    <a:pt x="7" y="152"/>
                  </a:lnTo>
                  <a:lnTo>
                    <a:pt x="10" y="151"/>
                  </a:lnTo>
                  <a:lnTo>
                    <a:pt x="10" y="149"/>
                  </a:lnTo>
                  <a:lnTo>
                    <a:pt x="10" y="149"/>
                  </a:lnTo>
                  <a:lnTo>
                    <a:pt x="7" y="138"/>
                  </a:lnTo>
                  <a:lnTo>
                    <a:pt x="6" y="126"/>
                  </a:lnTo>
                  <a:lnTo>
                    <a:pt x="6" y="100"/>
                  </a:lnTo>
                  <a:lnTo>
                    <a:pt x="7" y="77"/>
                  </a:lnTo>
                  <a:lnTo>
                    <a:pt x="11" y="54"/>
                  </a:lnTo>
                  <a:lnTo>
                    <a:pt x="17" y="35"/>
                  </a:lnTo>
                  <a:lnTo>
                    <a:pt x="22" y="19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7" y="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3" y="0"/>
                  </a:lnTo>
                  <a:lnTo>
                    <a:pt x="22" y="1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rgbClr val="5C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2" name="Freeform 21"/>
            <p:cNvSpPr>
              <a:spLocks/>
            </p:cNvSpPr>
            <p:nvPr/>
          </p:nvSpPr>
          <p:spPr bwMode="auto">
            <a:xfrm>
              <a:off x="-1090" y="741"/>
              <a:ext cx="73" cy="148"/>
            </a:xfrm>
            <a:custGeom>
              <a:avLst/>
              <a:gdLst>
                <a:gd name="T0" fmla="*/ 34 w 73"/>
                <a:gd name="T1" fmla="*/ 15 h 148"/>
                <a:gd name="T2" fmla="*/ 34 w 73"/>
                <a:gd name="T3" fmla="*/ 15 h 148"/>
                <a:gd name="T4" fmla="*/ 26 w 73"/>
                <a:gd name="T5" fmla="*/ 21 h 148"/>
                <a:gd name="T6" fmla="*/ 20 w 73"/>
                <a:gd name="T7" fmla="*/ 31 h 148"/>
                <a:gd name="T8" fmla="*/ 15 w 73"/>
                <a:gd name="T9" fmla="*/ 44 h 148"/>
                <a:gd name="T10" fmla="*/ 9 w 73"/>
                <a:gd name="T11" fmla="*/ 59 h 148"/>
                <a:gd name="T12" fmla="*/ 5 w 73"/>
                <a:gd name="T13" fmla="*/ 74 h 148"/>
                <a:gd name="T14" fmla="*/ 2 w 73"/>
                <a:gd name="T15" fmla="*/ 89 h 148"/>
                <a:gd name="T16" fmla="*/ 0 w 73"/>
                <a:gd name="T17" fmla="*/ 101 h 148"/>
                <a:gd name="T18" fmla="*/ 0 w 73"/>
                <a:gd name="T19" fmla="*/ 110 h 148"/>
                <a:gd name="T20" fmla="*/ 0 w 73"/>
                <a:gd name="T21" fmla="*/ 110 h 148"/>
                <a:gd name="T22" fmla="*/ 3 w 73"/>
                <a:gd name="T23" fmla="*/ 124 h 148"/>
                <a:gd name="T24" fmla="*/ 7 w 73"/>
                <a:gd name="T25" fmla="*/ 139 h 148"/>
                <a:gd name="T26" fmla="*/ 7 w 73"/>
                <a:gd name="T27" fmla="*/ 139 h 148"/>
                <a:gd name="T28" fmla="*/ 13 w 73"/>
                <a:gd name="T29" fmla="*/ 145 h 148"/>
                <a:gd name="T30" fmla="*/ 18 w 73"/>
                <a:gd name="T31" fmla="*/ 148 h 148"/>
                <a:gd name="T32" fmla="*/ 18 w 73"/>
                <a:gd name="T33" fmla="*/ 148 h 148"/>
                <a:gd name="T34" fmla="*/ 16 w 73"/>
                <a:gd name="T35" fmla="*/ 132 h 148"/>
                <a:gd name="T36" fmla="*/ 18 w 73"/>
                <a:gd name="T37" fmla="*/ 117 h 148"/>
                <a:gd name="T38" fmla="*/ 20 w 73"/>
                <a:gd name="T39" fmla="*/ 87 h 148"/>
                <a:gd name="T40" fmla="*/ 26 w 73"/>
                <a:gd name="T41" fmla="*/ 58 h 148"/>
                <a:gd name="T42" fmla="*/ 26 w 73"/>
                <a:gd name="T43" fmla="*/ 58 h 148"/>
                <a:gd name="T44" fmla="*/ 28 w 73"/>
                <a:gd name="T45" fmla="*/ 52 h 148"/>
                <a:gd name="T46" fmla="*/ 31 w 73"/>
                <a:gd name="T47" fmla="*/ 38 h 148"/>
                <a:gd name="T48" fmla="*/ 34 w 73"/>
                <a:gd name="T49" fmla="*/ 31 h 148"/>
                <a:gd name="T50" fmla="*/ 38 w 73"/>
                <a:gd name="T51" fmla="*/ 25 h 148"/>
                <a:gd name="T52" fmla="*/ 42 w 73"/>
                <a:gd name="T53" fmla="*/ 21 h 148"/>
                <a:gd name="T54" fmla="*/ 48 w 73"/>
                <a:gd name="T55" fmla="*/ 19 h 148"/>
                <a:gd name="T56" fmla="*/ 48 w 73"/>
                <a:gd name="T57" fmla="*/ 19 h 148"/>
                <a:gd name="T58" fmla="*/ 54 w 73"/>
                <a:gd name="T59" fmla="*/ 19 h 148"/>
                <a:gd name="T60" fmla="*/ 60 w 73"/>
                <a:gd name="T61" fmla="*/ 16 h 148"/>
                <a:gd name="T62" fmla="*/ 64 w 73"/>
                <a:gd name="T63" fmla="*/ 13 h 148"/>
                <a:gd name="T64" fmla="*/ 67 w 73"/>
                <a:gd name="T65" fmla="*/ 10 h 148"/>
                <a:gd name="T66" fmla="*/ 71 w 73"/>
                <a:gd name="T67" fmla="*/ 3 h 148"/>
                <a:gd name="T68" fmla="*/ 73 w 73"/>
                <a:gd name="T69" fmla="*/ 0 h 148"/>
                <a:gd name="T70" fmla="*/ 73 w 73"/>
                <a:gd name="T71" fmla="*/ 0 h 148"/>
                <a:gd name="T72" fmla="*/ 71 w 73"/>
                <a:gd name="T73" fmla="*/ 0 h 148"/>
                <a:gd name="T74" fmla="*/ 71 w 73"/>
                <a:gd name="T75" fmla="*/ 0 h 148"/>
                <a:gd name="T76" fmla="*/ 63 w 73"/>
                <a:gd name="T77" fmla="*/ 4 h 148"/>
                <a:gd name="T78" fmla="*/ 52 w 73"/>
                <a:gd name="T79" fmla="*/ 7 h 148"/>
                <a:gd name="T80" fmla="*/ 42 w 73"/>
                <a:gd name="T81" fmla="*/ 10 h 148"/>
                <a:gd name="T82" fmla="*/ 34 w 73"/>
                <a:gd name="T83" fmla="*/ 15 h 148"/>
                <a:gd name="T84" fmla="*/ 34 w 73"/>
                <a:gd name="T85" fmla="*/ 15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3" h="148">
                  <a:moveTo>
                    <a:pt x="34" y="15"/>
                  </a:moveTo>
                  <a:lnTo>
                    <a:pt x="34" y="15"/>
                  </a:lnTo>
                  <a:lnTo>
                    <a:pt x="26" y="21"/>
                  </a:lnTo>
                  <a:lnTo>
                    <a:pt x="20" y="31"/>
                  </a:lnTo>
                  <a:lnTo>
                    <a:pt x="15" y="44"/>
                  </a:lnTo>
                  <a:lnTo>
                    <a:pt x="9" y="59"/>
                  </a:lnTo>
                  <a:lnTo>
                    <a:pt x="5" y="74"/>
                  </a:lnTo>
                  <a:lnTo>
                    <a:pt x="2" y="89"/>
                  </a:lnTo>
                  <a:lnTo>
                    <a:pt x="0" y="101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3" y="124"/>
                  </a:lnTo>
                  <a:lnTo>
                    <a:pt x="7" y="139"/>
                  </a:lnTo>
                  <a:lnTo>
                    <a:pt x="7" y="139"/>
                  </a:lnTo>
                  <a:lnTo>
                    <a:pt x="13" y="145"/>
                  </a:lnTo>
                  <a:lnTo>
                    <a:pt x="18" y="148"/>
                  </a:lnTo>
                  <a:lnTo>
                    <a:pt x="18" y="148"/>
                  </a:lnTo>
                  <a:lnTo>
                    <a:pt x="16" y="132"/>
                  </a:lnTo>
                  <a:lnTo>
                    <a:pt x="18" y="117"/>
                  </a:lnTo>
                  <a:lnTo>
                    <a:pt x="20" y="87"/>
                  </a:lnTo>
                  <a:lnTo>
                    <a:pt x="26" y="58"/>
                  </a:lnTo>
                  <a:lnTo>
                    <a:pt x="26" y="58"/>
                  </a:lnTo>
                  <a:lnTo>
                    <a:pt x="28" y="52"/>
                  </a:lnTo>
                  <a:lnTo>
                    <a:pt x="31" y="38"/>
                  </a:lnTo>
                  <a:lnTo>
                    <a:pt x="34" y="31"/>
                  </a:lnTo>
                  <a:lnTo>
                    <a:pt x="38" y="25"/>
                  </a:lnTo>
                  <a:lnTo>
                    <a:pt x="42" y="21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54" y="19"/>
                  </a:lnTo>
                  <a:lnTo>
                    <a:pt x="60" y="16"/>
                  </a:lnTo>
                  <a:lnTo>
                    <a:pt x="64" y="13"/>
                  </a:lnTo>
                  <a:lnTo>
                    <a:pt x="67" y="10"/>
                  </a:lnTo>
                  <a:lnTo>
                    <a:pt x="71" y="3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63" y="4"/>
                  </a:lnTo>
                  <a:lnTo>
                    <a:pt x="52" y="7"/>
                  </a:lnTo>
                  <a:lnTo>
                    <a:pt x="42" y="10"/>
                  </a:lnTo>
                  <a:lnTo>
                    <a:pt x="34" y="15"/>
                  </a:lnTo>
                  <a:lnTo>
                    <a:pt x="34" y="15"/>
                  </a:lnTo>
                  <a:close/>
                </a:path>
              </a:pathLst>
            </a:custGeom>
            <a:solidFill>
              <a:srgbClr val="5C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3" name="Freeform 22"/>
            <p:cNvSpPr>
              <a:spLocks/>
            </p:cNvSpPr>
            <p:nvPr/>
          </p:nvSpPr>
          <p:spPr bwMode="auto">
            <a:xfrm>
              <a:off x="-1052" y="664"/>
              <a:ext cx="13" cy="15"/>
            </a:xfrm>
            <a:custGeom>
              <a:avLst/>
              <a:gdLst>
                <a:gd name="T0" fmla="*/ 13 w 13"/>
                <a:gd name="T1" fmla="*/ 7 h 15"/>
                <a:gd name="T2" fmla="*/ 13 w 13"/>
                <a:gd name="T3" fmla="*/ 7 h 15"/>
                <a:gd name="T4" fmla="*/ 12 w 13"/>
                <a:gd name="T5" fmla="*/ 4 h 15"/>
                <a:gd name="T6" fmla="*/ 9 w 13"/>
                <a:gd name="T7" fmla="*/ 1 h 15"/>
                <a:gd name="T8" fmla="*/ 7 w 13"/>
                <a:gd name="T9" fmla="*/ 0 h 15"/>
                <a:gd name="T10" fmla="*/ 7 w 13"/>
                <a:gd name="T11" fmla="*/ 0 h 15"/>
                <a:gd name="T12" fmla="*/ 4 w 13"/>
                <a:gd name="T13" fmla="*/ 1 h 15"/>
                <a:gd name="T14" fmla="*/ 0 w 13"/>
                <a:gd name="T15" fmla="*/ 6 h 15"/>
                <a:gd name="T16" fmla="*/ 0 w 13"/>
                <a:gd name="T17" fmla="*/ 6 h 15"/>
                <a:gd name="T18" fmla="*/ 0 w 13"/>
                <a:gd name="T19" fmla="*/ 7 h 15"/>
                <a:gd name="T20" fmla="*/ 1 w 13"/>
                <a:gd name="T21" fmla="*/ 10 h 15"/>
                <a:gd name="T22" fmla="*/ 3 w 13"/>
                <a:gd name="T23" fmla="*/ 15 h 15"/>
                <a:gd name="T24" fmla="*/ 13 w 13"/>
                <a:gd name="T2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13" y="7"/>
                  </a:moveTo>
                  <a:lnTo>
                    <a:pt x="13" y="7"/>
                  </a:lnTo>
                  <a:lnTo>
                    <a:pt x="12" y="4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10"/>
                  </a:lnTo>
                  <a:lnTo>
                    <a:pt x="3" y="15"/>
                  </a:lnTo>
                  <a:lnTo>
                    <a:pt x="13" y="7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4" name="Freeform 23"/>
            <p:cNvSpPr>
              <a:spLocks/>
            </p:cNvSpPr>
            <p:nvPr/>
          </p:nvSpPr>
          <p:spPr bwMode="auto">
            <a:xfrm>
              <a:off x="-1083" y="662"/>
              <a:ext cx="48" cy="72"/>
            </a:xfrm>
            <a:custGeom>
              <a:avLst/>
              <a:gdLst>
                <a:gd name="T0" fmla="*/ 48 w 48"/>
                <a:gd name="T1" fmla="*/ 9 h 72"/>
                <a:gd name="T2" fmla="*/ 48 w 48"/>
                <a:gd name="T3" fmla="*/ 9 h 72"/>
                <a:gd name="T4" fmla="*/ 48 w 48"/>
                <a:gd name="T5" fmla="*/ 20 h 72"/>
                <a:gd name="T6" fmla="*/ 48 w 48"/>
                <a:gd name="T7" fmla="*/ 29 h 72"/>
                <a:gd name="T8" fmla="*/ 47 w 48"/>
                <a:gd name="T9" fmla="*/ 40 h 72"/>
                <a:gd name="T10" fmla="*/ 44 w 48"/>
                <a:gd name="T11" fmla="*/ 51 h 72"/>
                <a:gd name="T12" fmla="*/ 40 w 48"/>
                <a:gd name="T13" fmla="*/ 61 h 72"/>
                <a:gd name="T14" fmla="*/ 37 w 48"/>
                <a:gd name="T15" fmla="*/ 66 h 72"/>
                <a:gd name="T16" fmla="*/ 32 w 48"/>
                <a:gd name="T17" fmla="*/ 69 h 72"/>
                <a:gd name="T18" fmla="*/ 28 w 48"/>
                <a:gd name="T19" fmla="*/ 72 h 72"/>
                <a:gd name="T20" fmla="*/ 24 w 48"/>
                <a:gd name="T21" fmla="*/ 72 h 72"/>
                <a:gd name="T22" fmla="*/ 24 w 48"/>
                <a:gd name="T23" fmla="*/ 72 h 72"/>
                <a:gd name="T24" fmla="*/ 18 w 48"/>
                <a:gd name="T25" fmla="*/ 72 h 72"/>
                <a:gd name="T26" fmla="*/ 13 w 48"/>
                <a:gd name="T27" fmla="*/ 72 h 72"/>
                <a:gd name="T28" fmla="*/ 11 w 48"/>
                <a:gd name="T29" fmla="*/ 70 h 72"/>
                <a:gd name="T30" fmla="*/ 6 w 48"/>
                <a:gd name="T31" fmla="*/ 67 h 72"/>
                <a:gd name="T32" fmla="*/ 3 w 48"/>
                <a:gd name="T33" fmla="*/ 64 h 72"/>
                <a:gd name="T34" fmla="*/ 2 w 48"/>
                <a:gd name="T35" fmla="*/ 60 h 72"/>
                <a:gd name="T36" fmla="*/ 0 w 48"/>
                <a:gd name="T37" fmla="*/ 51 h 72"/>
                <a:gd name="T38" fmla="*/ 0 w 48"/>
                <a:gd name="T39" fmla="*/ 39 h 72"/>
                <a:gd name="T40" fmla="*/ 6 w 48"/>
                <a:gd name="T41" fmla="*/ 27 h 72"/>
                <a:gd name="T42" fmla="*/ 13 w 48"/>
                <a:gd name="T43" fmla="*/ 15 h 72"/>
                <a:gd name="T44" fmla="*/ 27 w 48"/>
                <a:gd name="T45" fmla="*/ 2 h 72"/>
                <a:gd name="T46" fmla="*/ 27 w 48"/>
                <a:gd name="T47" fmla="*/ 2 h 72"/>
                <a:gd name="T48" fmla="*/ 27 w 48"/>
                <a:gd name="T49" fmla="*/ 0 h 72"/>
                <a:gd name="T50" fmla="*/ 29 w 48"/>
                <a:gd name="T51" fmla="*/ 0 h 72"/>
                <a:gd name="T52" fmla="*/ 31 w 48"/>
                <a:gd name="T53" fmla="*/ 0 h 72"/>
                <a:gd name="T54" fmla="*/ 32 w 48"/>
                <a:gd name="T55" fmla="*/ 2 h 72"/>
                <a:gd name="T56" fmla="*/ 34 w 48"/>
                <a:gd name="T57" fmla="*/ 9 h 72"/>
                <a:gd name="T58" fmla="*/ 34 w 48"/>
                <a:gd name="T59" fmla="*/ 9 h 72"/>
                <a:gd name="T60" fmla="*/ 35 w 48"/>
                <a:gd name="T61" fmla="*/ 8 h 72"/>
                <a:gd name="T62" fmla="*/ 38 w 48"/>
                <a:gd name="T63" fmla="*/ 6 h 72"/>
                <a:gd name="T64" fmla="*/ 41 w 48"/>
                <a:gd name="T65" fmla="*/ 8 h 72"/>
                <a:gd name="T66" fmla="*/ 41 w 48"/>
                <a:gd name="T67" fmla="*/ 8 h 72"/>
                <a:gd name="T68" fmla="*/ 44 w 48"/>
                <a:gd name="T69" fmla="*/ 5 h 72"/>
                <a:gd name="T70" fmla="*/ 47 w 48"/>
                <a:gd name="T71" fmla="*/ 5 h 72"/>
                <a:gd name="T72" fmla="*/ 48 w 48"/>
                <a:gd name="T73" fmla="*/ 6 h 72"/>
                <a:gd name="T74" fmla="*/ 48 w 48"/>
                <a:gd name="T75" fmla="*/ 9 h 72"/>
                <a:gd name="T76" fmla="*/ 48 w 48"/>
                <a:gd name="T77" fmla="*/ 9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8" h="72">
                  <a:moveTo>
                    <a:pt x="48" y="9"/>
                  </a:moveTo>
                  <a:lnTo>
                    <a:pt x="48" y="9"/>
                  </a:lnTo>
                  <a:lnTo>
                    <a:pt x="48" y="20"/>
                  </a:lnTo>
                  <a:lnTo>
                    <a:pt x="48" y="29"/>
                  </a:lnTo>
                  <a:lnTo>
                    <a:pt x="47" y="40"/>
                  </a:lnTo>
                  <a:lnTo>
                    <a:pt x="44" y="51"/>
                  </a:lnTo>
                  <a:lnTo>
                    <a:pt x="40" y="61"/>
                  </a:lnTo>
                  <a:lnTo>
                    <a:pt x="37" y="66"/>
                  </a:lnTo>
                  <a:lnTo>
                    <a:pt x="32" y="69"/>
                  </a:lnTo>
                  <a:lnTo>
                    <a:pt x="28" y="72"/>
                  </a:lnTo>
                  <a:lnTo>
                    <a:pt x="24" y="72"/>
                  </a:lnTo>
                  <a:lnTo>
                    <a:pt x="24" y="72"/>
                  </a:lnTo>
                  <a:lnTo>
                    <a:pt x="18" y="72"/>
                  </a:lnTo>
                  <a:lnTo>
                    <a:pt x="13" y="72"/>
                  </a:lnTo>
                  <a:lnTo>
                    <a:pt x="11" y="70"/>
                  </a:lnTo>
                  <a:lnTo>
                    <a:pt x="6" y="67"/>
                  </a:lnTo>
                  <a:lnTo>
                    <a:pt x="3" y="64"/>
                  </a:lnTo>
                  <a:lnTo>
                    <a:pt x="2" y="60"/>
                  </a:lnTo>
                  <a:lnTo>
                    <a:pt x="0" y="51"/>
                  </a:lnTo>
                  <a:lnTo>
                    <a:pt x="0" y="39"/>
                  </a:lnTo>
                  <a:lnTo>
                    <a:pt x="6" y="27"/>
                  </a:lnTo>
                  <a:lnTo>
                    <a:pt x="13" y="15"/>
                  </a:lnTo>
                  <a:lnTo>
                    <a:pt x="27" y="2"/>
                  </a:lnTo>
                  <a:lnTo>
                    <a:pt x="27" y="2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2" y="2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5" y="8"/>
                  </a:lnTo>
                  <a:lnTo>
                    <a:pt x="38" y="6"/>
                  </a:lnTo>
                  <a:lnTo>
                    <a:pt x="41" y="8"/>
                  </a:lnTo>
                  <a:lnTo>
                    <a:pt x="41" y="8"/>
                  </a:lnTo>
                  <a:lnTo>
                    <a:pt x="44" y="5"/>
                  </a:lnTo>
                  <a:lnTo>
                    <a:pt x="47" y="5"/>
                  </a:lnTo>
                  <a:lnTo>
                    <a:pt x="48" y="6"/>
                  </a:lnTo>
                  <a:lnTo>
                    <a:pt x="48" y="9"/>
                  </a:lnTo>
                  <a:lnTo>
                    <a:pt x="48" y="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5" name="Freeform 24"/>
            <p:cNvSpPr>
              <a:spLocks/>
            </p:cNvSpPr>
            <p:nvPr/>
          </p:nvSpPr>
          <p:spPr bwMode="auto">
            <a:xfrm>
              <a:off x="-1080" y="667"/>
              <a:ext cx="40" cy="67"/>
            </a:xfrm>
            <a:custGeom>
              <a:avLst/>
              <a:gdLst>
                <a:gd name="T0" fmla="*/ 38 w 40"/>
                <a:gd name="T1" fmla="*/ 1 h 67"/>
                <a:gd name="T2" fmla="*/ 38 w 40"/>
                <a:gd name="T3" fmla="*/ 1 h 67"/>
                <a:gd name="T4" fmla="*/ 40 w 40"/>
                <a:gd name="T5" fmla="*/ 9 h 67"/>
                <a:gd name="T6" fmla="*/ 38 w 40"/>
                <a:gd name="T7" fmla="*/ 27 h 67"/>
                <a:gd name="T8" fmla="*/ 38 w 40"/>
                <a:gd name="T9" fmla="*/ 35 h 67"/>
                <a:gd name="T10" fmla="*/ 35 w 40"/>
                <a:gd name="T11" fmla="*/ 46 h 67"/>
                <a:gd name="T12" fmla="*/ 32 w 40"/>
                <a:gd name="T13" fmla="*/ 55 h 67"/>
                <a:gd name="T14" fmla="*/ 28 w 40"/>
                <a:gd name="T15" fmla="*/ 61 h 67"/>
                <a:gd name="T16" fmla="*/ 28 w 40"/>
                <a:gd name="T17" fmla="*/ 61 h 67"/>
                <a:gd name="T18" fmla="*/ 24 w 40"/>
                <a:gd name="T19" fmla="*/ 64 h 67"/>
                <a:gd name="T20" fmla="*/ 21 w 40"/>
                <a:gd name="T21" fmla="*/ 65 h 67"/>
                <a:gd name="T22" fmla="*/ 16 w 40"/>
                <a:gd name="T23" fmla="*/ 67 h 67"/>
                <a:gd name="T24" fmla="*/ 12 w 40"/>
                <a:gd name="T25" fmla="*/ 67 h 67"/>
                <a:gd name="T26" fmla="*/ 12 w 40"/>
                <a:gd name="T27" fmla="*/ 67 h 67"/>
                <a:gd name="T28" fmla="*/ 5 w 40"/>
                <a:gd name="T29" fmla="*/ 64 h 67"/>
                <a:gd name="T30" fmla="*/ 3 w 40"/>
                <a:gd name="T31" fmla="*/ 62 h 67"/>
                <a:gd name="T32" fmla="*/ 2 w 40"/>
                <a:gd name="T33" fmla="*/ 59 h 67"/>
                <a:gd name="T34" fmla="*/ 2 w 40"/>
                <a:gd name="T35" fmla="*/ 59 h 67"/>
                <a:gd name="T36" fmla="*/ 0 w 40"/>
                <a:gd name="T37" fmla="*/ 56 h 67"/>
                <a:gd name="T38" fmla="*/ 0 w 40"/>
                <a:gd name="T39" fmla="*/ 52 h 67"/>
                <a:gd name="T40" fmla="*/ 3 w 40"/>
                <a:gd name="T41" fmla="*/ 44 h 67"/>
                <a:gd name="T42" fmla="*/ 8 w 40"/>
                <a:gd name="T43" fmla="*/ 34 h 67"/>
                <a:gd name="T44" fmla="*/ 13 w 40"/>
                <a:gd name="T45" fmla="*/ 25 h 67"/>
                <a:gd name="T46" fmla="*/ 25 w 40"/>
                <a:gd name="T47" fmla="*/ 9 h 67"/>
                <a:gd name="T48" fmla="*/ 31 w 40"/>
                <a:gd name="T49" fmla="*/ 1 h 67"/>
                <a:gd name="T50" fmla="*/ 31 w 40"/>
                <a:gd name="T51" fmla="*/ 1 h 67"/>
                <a:gd name="T52" fmla="*/ 32 w 40"/>
                <a:gd name="T53" fmla="*/ 1 h 67"/>
                <a:gd name="T54" fmla="*/ 32 w 40"/>
                <a:gd name="T55" fmla="*/ 1 h 67"/>
                <a:gd name="T56" fmla="*/ 32 w 40"/>
                <a:gd name="T57" fmla="*/ 3 h 67"/>
                <a:gd name="T58" fmla="*/ 32 w 40"/>
                <a:gd name="T59" fmla="*/ 3 h 67"/>
                <a:gd name="T60" fmla="*/ 26 w 40"/>
                <a:gd name="T61" fmla="*/ 10 h 67"/>
                <a:gd name="T62" fmla="*/ 15 w 40"/>
                <a:gd name="T63" fmla="*/ 25 h 67"/>
                <a:gd name="T64" fmla="*/ 9 w 40"/>
                <a:gd name="T65" fmla="*/ 34 h 67"/>
                <a:gd name="T66" fmla="*/ 5 w 40"/>
                <a:gd name="T67" fmla="*/ 43 h 67"/>
                <a:gd name="T68" fmla="*/ 2 w 40"/>
                <a:gd name="T69" fmla="*/ 52 h 67"/>
                <a:gd name="T70" fmla="*/ 2 w 40"/>
                <a:gd name="T71" fmla="*/ 56 h 67"/>
                <a:gd name="T72" fmla="*/ 3 w 40"/>
                <a:gd name="T73" fmla="*/ 59 h 67"/>
                <a:gd name="T74" fmla="*/ 3 w 40"/>
                <a:gd name="T75" fmla="*/ 59 h 67"/>
                <a:gd name="T76" fmla="*/ 6 w 40"/>
                <a:gd name="T77" fmla="*/ 64 h 67"/>
                <a:gd name="T78" fmla="*/ 12 w 40"/>
                <a:gd name="T79" fmla="*/ 65 h 67"/>
                <a:gd name="T80" fmla="*/ 12 w 40"/>
                <a:gd name="T81" fmla="*/ 65 h 67"/>
                <a:gd name="T82" fmla="*/ 16 w 40"/>
                <a:gd name="T83" fmla="*/ 65 h 67"/>
                <a:gd name="T84" fmla="*/ 19 w 40"/>
                <a:gd name="T85" fmla="*/ 64 h 67"/>
                <a:gd name="T86" fmla="*/ 24 w 40"/>
                <a:gd name="T87" fmla="*/ 62 h 67"/>
                <a:gd name="T88" fmla="*/ 26 w 40"/>
                <a:gd name="T89" fmla="*/ 61 h 67"/>
                <a:gd name="T90" fmla="*/ 26 w 40"/>
                <a:gd name="T91" fmla="*/ 61 h 67"/>
                <a:gd name="T92" fmla="*/ 31 w 40"/>
                <a:gd name="T93" fmla="*/ 53 h 67"/>
                <a:gd name="T94" fmla="*/ 34 w 40"/>
                <a:gd name="T95" fmla="*/ 44 h 67"/>
                <a:gd name="T96" fmla="*/ 37 w 40"/>
                <a:gd name="T97" fmla="*/ 35 h 67"/>
                <a:gd name="T98" fmla="*/ 37 w 40"/>
                <a:gd name="T99" fmla="*/ 25 h 67"/>
                <a:gd name="T100" fmla="*/ 37 w 40"/>
                <a:gd name="T101" fmla="*/ 9 h 67"/>
                <a:gd name="T102" fmla="*/ 37 w 40"/>
                <a:gd name="T103" fmla="*/ 1 h 67"/>
                <a:gd name="T104" fmla="*/ 37 w 40"/>
                <a:gd name="T105" fmla="*/ 1 h 67"/>
                <a:gd name="T106" fmla="*/ 38 w 40"/>
                <a:gd name="T107" fmla="*/ 0 h 67"/>
                <a:gd name="T108" fmla="*/ 38 w 40"/>
                <a:gd name="T109" fmla="*/ 0 h 67"/>
                <a:gd name="T110" fmla="*/ 38 w 40"/>
                <a:gd name="T111" fmla="*/ 1 h 67"/>
                <a:gd name="T112" fmla="*/ 38 w 40"/>
                <a:gd name="T113" fmla="*/ 1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" h="67">
                  <a:moveTo>
                    <a:pt x="38" y="1"/>
                  </a:moveTo>
                  <a:lnTo>
                    <a:pt x="38" y="1"/>
                  </a:lnTo>
                  <a:lnTo>
                    <a:pt x="40" y="9"/>
                  </a:lnTo>
                  <a:lnTo>
                    <a:pt x="38" y="27"/>
                  </a:lnTo>
                  <a:lnTo>
                    <a:pt x="38" y="35"/>
                  </a:lnTo>
                  <a:lnTo>
                    <a:pt x="35" y="46"/>
                  </a:lnTo>
                  <a:lnTo>
                    <a:pt x="32" y="55"/>
                  </a:lnTo>
                  <a:lnTo>
                    <a:pt x="28" y="61"/>
                  </a:lnTo>
                  <a:lnTo>
                    <a:pt x="28" y="61"/>
                  </a:lnTo>
                  <a:lnTo>
                    <a:pt x="24" y="64"/>
                  </a:lnTo>
                  <a:lnTo>
                    <a:pt x="21" y="65"/>
                  </a:lnTo>
                  <a:lnTo>
                    <a:pt x="16" y="67"/>
                  </a:lnTo>
                  <a:lnTo>
                    <a:pt x="12" y="67"/>
                  </a:lnTo>
                  <a:lnTo>
                    <a:pt x="12" y="67"/>
                  </a:lnTo>
                  <a:lnTo>
                    <a:pt x="5" y="64"/>
                  </a:lnTo>
                  <a:lnTo>
                    <a:pt x="3" y="62"/>
                  </a:lnTo>
                  <a:lnTo>
                    <a:pt x="2" y="59"/>
                  </a:lnTo>
                  <a:lnTo>
                    <a:pt x="2" y="59"/>
                  </a:lnTo>
                  <a:lnTo>
                    <a:pt x="0" y="56"/>
                  </a:lnTo>
                  <a:lnTo>
                    <a:pt x="0" y="52"/>
                  </a:lnTo>
                  <a:lnTo>
                    <a:pt x="3" y="44"/>
                  </a:lnTo>
                  <a:lnTo>
                    <a:pt x="8" y="34"/>
                  </a:lnTo>
                  <a:lnTo>
                    <a:pt x="13" y="25"/>
                  </a:lnTo>
                  <a:lnTo>
                    <a:pt x="25" y="9"/>
                  </a:lnTo>
                  <a:lnTo>
                    <a:pt x="31" y="1"/>
                  </a:lnTo>
                  <a:lnTo>
                    <a:pt x="31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26" y="10"/>
                  </a:lnTo>
                  <a:lnTo>
                    <a:pt x="15" y="25"/>
                  </a:lnTo>
                  <a:lnTo>
                    <a:pt x="9" y="34"/>
                  </a:lnTo>
                  <a:lnTo>
                    <a:pt x="5" y="43"/>
                  </a:lnTo>
                  <a:lnTo>
                    <a:pt x="2" y="52"/>
                  </a:lnTo>
                  <a:lnTo>
                    <a:pt x="2" y="56"/>
                  </a:lnTo>
                  <a:lnTo>
                    <a:pt x="3" y="59"/>
                  </a:lnTo>
                  <a:lnTo>
                    <a:pt x="3" y="59"/>
                  </a:lnTo>
                  <a:lnTo>
                    <a:pt x="6" y="64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6" y="65"/>
                  </a:lnTo>
                  <a:lnTo>
                    <a:pt x="19" y="64"/>
                  </a:lnTo>
                  <a:lnTo>
                    <a:pt x="24" y="62"/>
                  </a:lnTo>
                  <a:lnTo>
                    <a:pt x="26" y="61"/>
                  </a:lnTo>
                  <a:lnTo>
                    <a:pt x="26" y="61"/>
                  </a:lnTo>
                  <a:lnTo>
                    <a:pt x="31" y="53"/>
                  </a:lnTo>
                  <a:lnTo>
                    <a:pt x="34" y="44"/>
                  </a:lnTo>
                  <a:lnTo>
                    <a:pt x="37" y="35"/>
                  </a:lnTo>
                  <a:lnTo>
                    <a:pt x="37" y="25"/>
                  </a:lnTo>
                  <a:lnTo>
                    <a:pt x="37" y="9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1"/>
                  </a:lnTo>
                  <a:lnTo>
                    <a:pt x="38" y="1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6" name="Freeform 25"/>
            <p:cNvSpPr>
              <a:spLocks/>
            </p:cNvSpPr>
            <p:nvPr/>
          </p:nvSpPr>
          <p:spPr bwMode="auto">
            <a:xfrm>
              <a:off x="-1083" y="691"/>
              <a:ext cx="25" cy="43"/>
            </a:xfrm>
            <a:custGeom>
              <a:avLst/>
              <a:gdLst>
                <a:gd name="T0" fmla="*/ 11 w 25"/>
                <a:gd name="T1" fmla="*/ 0 h 43"/>
                <a:gd name="T2" fmla="*/ 11 w 25"/>
                <a:gd name="T3" fmla="*/ 0 h 43"/>
                <a:gd name="T4" fmla="*/ 11 w 25"/>
                <a:gd name="T5" fmla="*/ 1 h 43"/>
                <a:gd name="T6" fmla="*/ 11 w 25"/>
                <a:gd name="T7" fmla="*/ 1 h 43"/>
                <a:gd name="T8" fmla="*/ 6 w 25"/>
                <a:gd name="T9" fmla="*/ 8 h 43"/>
                <a:gd name="T10" fmla="*/ 3 w 25"/>
                <a:gd name="T11" fmla="*/ 14 h 43"/>
                <a:gd name="T12" fmla="*/ 3 w 25"/>
                <a:gd name="T13" fmla="*/ 20 h 43"/>
                <a:gd name="T14" fmla="*/ 2 w 25"/>
                <a:gd name="T15" fmla="*/ 25 h 43"/>
                <a:gd name="T16" fmla="*/ 3 w 25"/>
                <a:gd name="T17" fmla="*/ 32 h 43"/>
                <a:gd name="T18" fmla="*/ 6 w 25"/>
                <a:gd name="T19" fmla="*/ 37 h 43"/>
                <a:gd name="T20" fmla="*/ 6 w 25"/>
                <a:gd name="T21" fmla="*/ 37 h 43"/>
                <a:gd name="T22" fmla="*/ 11 w 25"/>
                <a:gd name="T23" fmla="*/ 40 h 43"/>
                <a:gd name="T24" fmla="*/ 13 w 25"/>
                <a:gd name="T25" fmla="*/ 41 h 43"/>
                <a:gd name="T26" fmla="*/ 13 w 25"/>
                <a:gd name="T27" fmla="*/ 41 h 43"/>
                <a:gd name="T28" fmla="*/ 16 w 25"/>
                <a:gd name="T29" fmla="*/ 37 h 43"/>
                <a:gd name="T30" fmla="*/ 19 w 25"/>
                <a:gd name="T31" fmla="*/ 32 h 43"/>
                <a:gd name="T32" fmla="*/ 24 w 25"/>
                <a:gd name="T33" fmla="*/ 20 h 43"/>
                <a:gd name="T34" fmla="*/ 24 w 25"/>
                <a:gd name="T35" fmla="*/ 20 h 43"/>
                <a:gd name="T36" fmla="*/ 24 w 25"/>
                <a:gd name="T37" fmla="*/ 20 h 43"/>
                <a:gd name="T38" fmla="*/ 24 w 25"/>
                <a:gd name="T39" fmla="*/ 20 h 43"/>
                <a:gd name="T40" fmla="*/ 25 w 25"/>
                <a:gd name="T41" fmla="*/ 20 h 43"/>
                <a:gd name="T42" fmla="*/ 25 w 25"/>
                <a:gd name="T43" fmla="*/ 20 h 43"/>
                <a:gd name="T44" fmla="*/ 22 w 25"/>
                <a:gd name="T45" fmla="*/ 31 h 43"/>
                <a:gd name="T46" fmla="*/ 18 w 25"/>
                <a:gd name="T47" fmla="*/ 38 h 43"/>
                <a:gd name="T48" fmla="*/ 16 w 25"/>
                <a:gd name="T49" fmla="*/ 41 h 43"/>
                <a:gd name="T50" fmla="*/ 13 w 25"/>
                <a:gd name="T51" fmla="*/ 43 h 43"/>
                <a:gd name="T52" fmla="*/ 13 w 25"/>
                <a:gd name="T53" fmla="*/ 43 h 43"/>
                <a:gd name="T54" fmla="*/ 12 w 25"/>
                <a:gd name="T55" fmla="*/ 43 h 43"/>
                <a:gd name="T56" fmla="*/ 9 w 25"/>
                <a:gd name="T57" fmla="*/ 41 h 43"/>
                <a:gd name="T58" fmla="*/ 5 w 25"/>
                <a:gd name="T59" fmla="*/ 38 h 43"/>
                <a:gd name="T60" fmla="*/ 5 w 25"/>
                <a:gd name="T61" fmla="*/ 38 h 43"/>
                <a:gd name="T62" fmla="*/ 2 w 25"/>
                <a:gd name="T63" fmla="*/ 34 h 43"/>
                <a:gd name="T64" fmla="*/ 0 w 25"/>
                <a:gd name="T65" fmla="*/ 25 h 43"/>
                <a:gd name="T66" fmla="*/ 0 w 25"/>
                <a:gd name="T67" fmla="*/ 20 h 43"/>
                <a:gd name="T68" fmla="*/ 2 w 25"/>
                <a:gd name="T69" fmla="*/ 14 h 43"/>
                <a:gd name="T70" fmla="*/ 5 w 25"/>
                <a:gd name="T71" fmla="*/ 7 h 43"/>
                <a:gd name="T72" fmla="*/ 9 w 25"/>
                <a:gd name="T73" fmla="*/ 0 h 43"/>
                <a:gd name="T74" fmla="*/ 9 w 25"/>
                <a:gd name="T75" fmla="*/ 0 h 43"/>
                <a:gd name="T76" fmla="*/ 11 w 25"/>
                <a:gd name="T77" fmla="*/ 0 h 43"/>
                <a:gd name="T78" fmla="*/ 11 w 25"/>
                <a:gd name="T7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" h="43">
                  <a:moveTo>
                    <a:pt x="11" y="0"/>
                  </a:moveTo>
                  <a:lnTo>
                    <a:pt x="11" y="0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6" y="8"/>
                  </a:lnTo>
                  <a:lnTo>
                    <a:pt x="3" y="14"/>
                  </a:lnTo>
                  <a:lnTo>
                    <a:pt x="3" y="20"/>
                  </a:lnTo>
                  <a:lnTo>
                    <a:pt x="2" y="25"/>
                  </a:lnTo>
                  <a:lnTo>
                    <a:pt x="3" y="32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1" y="40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6" y="37"/>
                  </a:lnTo>
                  <a:lnTo>
                    <a:pt x="19" y="32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2" y="31"/>
                  </a:lnTo>
                  <a:lnTo>
                    <a:pt x="18" y="38"/>
                  </a:lnTo>
                  <a:lnTo>
                    <a:pt x="16" y="41"/>
                  </a:lnTo>
                  <a:lnTo>
                    <a:pt x="13" y="43"/>
                  </a:lnTo>
                  <a:lnTo>
                    <a:pt x="13" y="43"/>
                  </a:lnTo>
                  <a:lnTo>
                    <a:pt x="12" y="43"/>
                  </a:lnTo>
                  <a:lnTo>
                    <a:pt x="9" y="41"/>
                  </a:lnTo>
                  <a:lnTo>
                    <a:pt x="5" y="38"/>
                  </a:lnTo>
                  <a:lnTo>
                    <a:pt x="5" y="38"/>
                  </a:lnTo>
                  <a:lnTo>
                    <a:pt x="2" y="34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2" y="14"/>
                  </a:lnTo>
                  <a:lnTo>
                    <a:pt x="5" y="7"/>
                  </a:lnTo>
                  <a:lnTo>
                    <a:pt x="9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7" name="Freeform 26"/>
            <p:cNvSpPr>
              <a:spLocks/>
            </p:cNvSpPr>
            <p:nvPr/>
          </p:nvSpPr>
          <p:spPr bwMode="auto">
            <a:xfrm>
              <a:off x="-1055" y="784"/>
              <a:ext cx="41" cy="110"/>
            </a:xfrm>
            <a:custGeom>
              <a:avLst/>
              <a:gdLst>
                <a:gd name="T0" fmla="*/ 39 w 41"/>
                <a:gd name="T1" fmla="*/ 0 h 110"/>
                <a:gd name="T2" fmla="*/ 39 w 41"/>
                <a:gd name="T3" fmla="*/ 0 h 110"/>
                <a:gd name="T4" fmla="*/ 41 w 41"/>
                <a:gd name="T5" fmla="*/ 3 h 110"/>
                <a:gd name="T6" fmla="*/ 39 w 41"/>
                <a:gd name="T7" fmla="*/ 4 h 110"/>
                <a:gd name="T8" fmla="*/ 39 w 41"/>
                <a:gd name="T9" fmla="*/ 4 h 110"/>
                <a:gd name="T10" fmla="*/ 35 w 41"/>
                <a:gd name="T11" fmla="*/ 13 h 110"/>
                <a:gd name="T12" fmla="*/ 29 w 41"/>
                <a:gd name="T13" fmla="*/ 22 h 110"/>
                <a:gd name="T14" fmla="*/ 23 w 41"/>
                <a:gd name="T15" fmla="*/ 34 h 110"/>
                <a:gd name="T16" fmla="*/ 16 w 41"/>
                <a:gd name="T17" fmla="*/ 49 h 110"/>
                <a:gd name="T18" fmla="*/ 12 w 41"/>
                <a:gd name="T19" fmla="*/ 67 h 110"/>
                <a:gd name="T20" fmla="*/ 7 w 41"/>
                <a:gd name="T21" fmla="*/ 86 h 110"/>
                <a:gd name="T22" fmla="*/ 6 w 41"/>
                <a:gd name="T23" fmla="*/ 107 h 110"/>
                <a:gd name="T24" fmla="*/ 6 w 41"/>
                <a:gd name="T25" fmla="*/ 107 h 110"/>
                <a:gd name="T26" fmla="*/ 4 w 41"/>
                <a:gd name="T27" fmla="*/ 108 h 110"/>
                <a:gd name="T28" fmla="*/ 3 w 41"/>
                <a:gd name="T29" fmla="*/ 110 h 110"/>
                <a:gd name="T30" fmla="*/ 3 w 41"/>
                <a:gd name="T31" fmla="*/ 110 h 110"/>
                <a:gd name="T32" fmla="*/ 0 w 41"/>
                <a:gd name="T33" fmla="*/ 108 h 110"/>
                <a:gd name="T34" fmla="*/ 0 w 41"/>
                <a:gd name="T35" fmla="*/ 107 h 110"/>
                <a:gd name="T36" fmla="*/ 0 w 41"/>
                <a:gd name="T37" fmla="*/ 107 h 110"/>
                <a:gd name="T38" fmla="*/ 1 w 41"/>
                <a:gd name="T39" fmla="*/ 84 h 110"/>
                <a:gd name="T40" fmla="*/ 6 w 41"/>
                <a:gd name="T41" fmla="*/ 65 h 110"/>
                <a:gd name="T42" fmla="*/ 10 w 41"/>
                <a:gd name="T43" fmla="*/ 47 h 110"/>
                <a:gd name="T44" fmla="*/ 17 w 41"/>
                <a:gd name="T45" fmla="*/ 33 h 110"/>
                <a:gd name="T46" fmla="*/ 23 w 41"/>
                <a:gd name="T47" fmla="*/ 19 h 110"/>
                <a:gd name="T48" fmla="*/ 29 w 41"/>
                <a:gd name="T49" fmla="*/ 10 h 110"/>
                <a:gd name="T50" fmla="*/ 35 w 41"/>
                <a:gd name="T51" fmla="*/ 1 h 110"/>
                <a:gd name="T52" fmla="*/ 35 w 41"/>
                <a:gd name="T53" fmla="*/ 1 h 110"/>
                <a:gd name="T54" fmla="*/ 38 w 41"/>
                <a:gd name="T55" fmla="*/ 0 h 110"/>
                <a:gd name="T56" fmla="*/ 39 w 41"/>
                <a:gd name="T57" fmla="*/ 0 h 110"/>
                <a:gd name="T58" fmla="*/ 39 w 41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1" h="110">
                  <a:moveTo>
                    <a:pt x="39" y="0"/>
                  </a:moveTo>
                  <a:lnTo>
                    <a:pt x="39" y="0"/>
                  </a:lnTo>
                  <a:lnTo>
                    <a:pt x="41" y="3"/>
                  </a:lnTo>
                  <a:lnTo>
                    <a:pt x="39" y="4"/>
                  </a:lnTo>
                  <a:lnTo>
                    <a:pt x="39" y="4"/>
                  </a:lnTo>
                  <a:lnTo>
                    <a:pt x="35" y="13"/>
                  </a:lnTo>
                  <a:lnTo>
                    <a:pt x="29" y="22"/>
                  </a:lnTo>
                  <a:lnTo>
                    <a:pt x="23" y="34"/>
                  </a:lnTo>
                  <a:lnTo>
                    <a:pt x="16" y="49"/>
                  </a:lnTo>
                  <a:lnTo>
                    <a:pt x="12" y="67"/>
                  </a:lnTo>
                  <a:lnTo>
                    <a:pt x="7" y="86"/>
                  </a:lnTo>
                  <a:lnTo>
                    <a:pt x="6" y="107"/>
                  </a:lnTo>
                  <a:lnTo>
                    <a:pt x="6" y="107"/>
                  </a:lnTo>
                  <a:lnTo>
                    <a:pt x="4" y="108"/>
                  </a:lnTo>
                  <a:lnTo>
                    <a:pt x="3" y="110"/>
                  </a:lnTo>
                  <a:lnTo>
                    <a:pt x="3" y="110"/>
                  </a:lnTo>
                  <a:lnTo>
                    <a:pt x="0" y="108"/>
                  </a:lnTo>
                  <a:lnTo>
                    <a:pt x="0" y="107"/>
                  </a:lnTo>
                  <a:lnTo>
                    <a:pt x="0" y="107"/>
                  </a:lnTo>
                  <a:lnTo>
                    <a:pt x="1" y="84"/>
                  </a:lnTo>
                  <a:lnTo>
                    <a:pt x="6" y="65"/>
                  </a:lnTo>
                  <a:lnTo>
                    <a:pt x="10" y="47"/>
                  </a:lnTo>
                  <a:lnTo>
                    <a:pt x="17" y="33"/>
                  </a:lnTo>
                  <a:lnTo>
                    <a:pt x="23" y="19"/>
                  </a:lnTo>
                  <a:lnTo>
                    <a:pt x="29" y="10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5C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8" name="Freeform 27"/>
            <p:cNvSpPr>
              <a:spLocks/>
            </p:cNvSpPr>
            <p:nvPr/>
          </p:nvSpPr>
          <p:spPr bwMode="auto">
            <a:xfrm>
              <a:off x="-1054" y="799"/>
              <a:ext cx="67" cy="71"/>
            </a:xfrm>
            <a:custGeom>
              <a:avLst/>
              <a:gdLst>
                <a:gd name="T0" fmla="*/ 21 w 67"/>
                <a:gd name="T1" fmla="*/ 59 h 71"/>
                <a:gd name="T2" fmla="*/ 21 w 67"/>
                <a:gd name="T3" fmla="*/ 59 h 71"/>
                <a:gd name="T4" fmla="*/ 22 w 67"/>
                <a:gd name="T5" fmla="*/ 53 h 71"/>
                <a:gd name="T6" fmla="*/ 25 w 67"/>
                <a:gd name="T7" fmla="*/ 40 h 71"/>
                <a:gd name="T8" fmla="*/ 28 w 67"/>
                <a:gd name="T9" fmla="*/ 32 h 71"/>
                <a:gd name="T10" fmla="*/ 32 w 67"/>
                <a:gd name="T11" fmla="*/ 26 h 71"/>
                <a:gd name="T12" fmla="*/ 37 w 67"/>
                <a:gd name="T13" fmla="*/ 22 h 71"/>
                <a:gd name="T14" fmla="*/ 43 w 67"/>
                <a:gd name="T15" fmla="*/ 21 h 71"/>
                <a:gd name="T16" fmla="*/ 43 w 67"/>
                <a:gd name="T17" fmla="*/ 21 h 71"/>
                <a:gd name="T18" fmla="*/ 48 w 67"/>
                <a:gd name="T19" fmla="*/ 21 h 71"/>
                <a:gd name="T20" fmla="*/ 54 w 67"/>
                <a:gd name="T21" fmla="*/ 18 h 71"/>
                <a:gd name="T22" fmla="*/ 59 w 67"/>
                <a:gd name="T23" fmla="*/ 15 h 71"/>
                <a:gd name="T24" fmla="*/ 61 w 67"/>
                <a:gd name="T25" fmla="*/ 12 h 71"/>
                <a:gd name="T26" fmla="*/ 66 w 67"/>
                <a:gd name="T27" fmla="*/ 4 h 71"/>
                <a:gd name="T28" fmla="*/ 67 w 67"/>
                <a:gd name="T29" fmla="*/ 0 h 71"/>
                <a:gd name="T30" fmla="*/ 67 w 67"/>
                <a:gd name="T31" fmla="*/ 0 h 71"/>
                <a:gd name="T32" fmla="*/ 64 w 67"/>
                <a:gd name="T33" fmla="*/ 1 h 71"/>
                <a:gd name="T34" fmla="*/ 64 w 67"/>
                <a:gd name="T35" fmla="*/ 1 h 71"/>
                <a:gd name="T36" fmla="*/ 57 w 67"/>
                <a:gd name="T37" fmla="*/ 6 h 71"/>
                <a:gd name="T38" fmla="*/ 47 w 67"/>
                <a:gd name="T39" fmla="*/ 9 h 71"/>
                <a:gd name="T40" fmla="*/ 35 w 67"/>
                <a:gd name="T41" fmla="*/ 12 h 71"/>
                <a:gd name="T42" fmla="*/ 28 w 67"/>
                <a:gd name="T43" fmla="*/ 16 h 71"/>
                <a:gd name="T44" fmla="*/ 28 w 67"/>
                <a:gd name="T45" fmla="*/ 16 h 71"/>
                <a:gd name="T46" fmla="*/ 24 w 67"/>
                <a:gd name="T47" fmla="*/ 19 h 71"/>
                <a:gd name="T48" fmla="*/ 19 w 67"/>
                <a:gd name="T49" fmla="*/ 23 h 71"/>
                <a:gd name="T50" fmla="*/ 12 w 67"/>
                <a:gd name="T51" fmla="*/ 37 h 71"/>
                <a:gd name="T52" fmla="*/ 6 w 67"/>
                <a:gd name="T53" fmla="*/ 53 h 71"/>
                <a:gd name="T54" fmla="*/ 0 w 67"/>
                <a:gd name="T55" fmla="*/ 71 h 71"/>
                <a:gd name="T56" fmla="*/ 0 w 67"/>
                <a:gd name="T57" fmla="*/ 71 h 71"/>
                <a:gd name="T58" fmla="*/ 18 w 67"/>
                <a:gd name="T59" fmla="*/ 69 h 71"/>
                <a:gd name="T60" fmla="*/ 18 w 67"/>
                <a:gd name="T61" fmla="*/ 69 h 71"/>
                <a:gd name="T62" fmla="*/ 21 w 67"/>
                <a:gd name="T63" fmla="*/ 59 h 71"/>
                <a:gd name="T64" fmla="*/ 21 w 67"/>
                <a:gd name="T65" fmla="*/ 5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7" h="71">
                  <a:moveTo>
                    <a:pt x="21" y="59"/>
                  </a:moveTo>
                  <a:lnTo>
                    <a:pt x="21" y="59"/>
                  </a:lnTo>
                  <a:lnTo>
                    <a:pt x="22" y="53"/>
                  </a:lnTo>
                  <a:lnTo>
                    <a:pt x="25" y="40"/>
                  </a:lnTo>
                  <a:lnTo>
                    <a:pt x="28" y="32"/>
                  </a:lnTo>
                  <a:lnTo>
                    <a:pt x="32" y="26"/>
                  </a:lnTo>
                  <a:lnTo>
                    <a:pt x="37" y="22"/>
                  </a:lnTo>
                  <a:lnTo>
                    <a:pt x="43" y="21"/>
                  </a:lnTo>
                  <a:lnTo>
                    <a:pt x="43" y="21"/>
                  </a:lnTo>
                  <a:lnTo>
                    <a:pt x="48" y="21"/>
                  </a:lnTo>
                  <a:lnTo>
                    <a:pt x="54" y="18"/>
                  </a:lnTo>
                  <a:lnTo>
                    <a:pt x="59" y="15"/>
                  </a:lnTo>
                  <a:lnTo>
                    <a:pt x="61" y="12"/>
                  </a:lnTo>
                  <a:lnTo>
                    <a:pt x="66" y="4"/>
                  </a:lnTo>
                  <a:lnTo>
                    <a:pt x="67" y="0"/>
                  </a:lnTo>
                  <a:lnTo>
                    <a:pt x="67" y="0"/>
                  </a:lnTo>
                  <a:lnTo>
                    <a:pt x="64" y="1"/>
                  </a:lnTo>
                  <a:lnTo>
                    <a:pt x="64" y="1"/>
                  </a:lnTo>
                  <a:lnTo>
                    <a:pt x="57" y="6"/>
                  </a:lnTo>
                  <a:lnTo>
                    <a:pt x="47" y="9"/>
                  </a:lnTo>
                  <a:lnTo>
                    <a:pt x="35" y="12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4" y="19"/>
                  </a:lnTo>
                  <a:lnTo>
                    <a:pt x="19" y="23"/>
                  </a:lnTo>
                  <a:lnTo>
                    <a:pt x="12" y="37"/>
                  </a:lnTo>
                  <a:lnTo>
                    <a:pt x="6" y="53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18" y="69"/>
                  </a:lnTo>
                  <a:lnTo>
                    <a:pt x="18" y="69"/>
                  </a:lnTo>
                  <a:lnTo>
                    <a:pt x="21" y="59"/>
                  </a:lnTo>
                  <a:lnTo>
                    <a:pt x="21" y="59"/>
                  </a:lnTo>
                  <a:close/>
                </a:path>
              </a:pathLst>
            </a:custGeom>
            <a:solidFill>
              <a:srgbClr val="5C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9" name="Freeform 28"/>
            <p:cNvSpPr>
              <a:spLocks/>
            </p:cNvSpPr>
            <p:nvPr/>
          </p:nvSpPr>
          <p:spPr bwMode="auto">
            <a:xfrm>
              <a:off x="-1001" y="750"/>
              <a:ext cx="8" cy="10"/>
            </a:xfrm>
            <a:custGeom>
              <a:avLst/>
              <a:gdLst>
                <a:gd name="T0" fmla="*/ 1 w 8"/>
                <a:gd name="T1" fmla="*/ 0 h 10"/>
                <a:gd name="T2" fmla="*/ 1 w 8"/>
                <a:gd name="T3" fmla="*/ 0 h 10"/>
                <a:gd name="T4" fmla="*/ 4 w 8"/>
                <a:gd name="T5" fmla="*/ 0 h 10"/>
                <a:gd name="T6" fmla="*/ 7 w 8"/>
                <a:gd name="T7" fmla="*/ 1 h 10"/>
                <a:gd name="T8" fmla="*/ 7 w 8"/>
                <a:gd name="T9" fmla="*/ 1 h 10"/>
                <a:gd name="T10" fmla="*/ 8 w 8"/>
                <a:gd name="T11" fmla="*/ 4 h 10"/>
                <a:gd name="T12" fmla="*/ 7 w 8"/>
                <a:gd name="T13" fmla="*/ 7 h 10"/>
                <a:gd name="T14" fmla="*/ 7 w 8"/>
                <a:gd name="T15" fmla="*/ 7 h 10"/>
                <a:gd name="T16" fmla="*/ 6 w 8"/>
                <a:gd name="T17" fmla="*/ 10 h 10"/>
                <a:gd name="T18" fmla="*/ 3 w 8"/>
                <a:gd name="T19" fmla="*/ 10 h 10"/>
                <a:gd name="T20" fmla="*/ 0 w 8"/>
                <a:gd name="T21" fmla="*/ 10 h 10"/>
                <a:gd name="T22" fmla="*/ 1 w 8"/>
                <a:gd name="T2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1" y="0"/>
                  </a:moveTo>
                  <a:lnTo>
                    <a:pt x="1" y="0"/>
                  </a:lnTo>
                  <a:lnTo>
                    <a:pt x="4" y="0"/>
                  </a:lnTo>
                  <a:lnTo>
                    <a:pt x="7" y="1"/>
                  </a:lnTo>
                  <a:lnTo>
                    <a:pt x="7" y="1"/>
                  </a:lnTo>
                  <a:lnTo>
                    <a:pt x="8" y="4"/>
                  </a:lnTo>
                  <a:lnTo>
                    <a:pt x="7" y="7"/>
                  </a:lnTo>
                  <a:lnTo>
                    <a:pt x="7" y="7"/>
                  </a:lnTo>
                  <a:lnTo>
                    <a:pt x="6" y="10"/>
                  </a:lnTo>
                  <a:lnTo>
                    <a:pt x="3" y="10"/>
                  </a:lnTo>
                  <a:lnTo>
                    <a:pt x="0" y="1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0" name="Freeform 29"/>
            <p:cNvSpPr>
              <a:spLocks/>
            </p:cNvSpPr>
            <p:nvPr/>
          </p:nvSpPr>
          <p:spPr bwMode="auto">
            <a:xfrm>
              <a:off x="-1035" y="745"/>
              <a:ext cx="47" cy="55"/>
            </a:xfrm>
            <a:custGeom>
              <a:avLst/>
              <a:gdLst>
                <a:gd name="T0" fmla="*/ 32 w 47"/>
                <a:gd name="T1" fmla="*/ 0 h 55"/>
                <a:gd name="T2" fmla="*/ 32 w 47"/>
                <a:gd name="T3" fmla="*/ 0 h 55"/>
                <a:gd name="T4" fmla="*/ 26 w 47"/>
                <a:gd name="T5" fmla="*/ 5 h 55"/>
                <a:gd name="T6" fmla="*/ 13 w 47"/>
                <a:gd name="T7" fmla="*/ 14 h 55"/>
                <a:gd name="T8" fmla="*/ 8 w 47"/>
                <a:gd name="T9" fmla="*/ 21 h 55"/>
                <a:gd name="T10" fmla="*/ 3 w 47"/>
                <a:gd name="T11" fmla="*/ 29 h 55"/>
                <a:gd name="T12" fmla="*/ 0 w 47"/>
                <a:gd name="T13" fmla="*/ 36 h 55"/>
                <a:gd name="T14" fmla="*/ 0 w 47"/>
                <a:gd name="T15" fmla="*/ 40 h 55"/>
                <a:gd name="T16" fmla="*/ 2 w 47"/>
                <a:gd name="T17" fmla="*/ 45 h 55"/>
                <a:gd name="T18" fmla="*/ 2 w 47"/>
                <a:gd name="T19" fmla="*/ 45 h 55"/>
                <a:gd name="T20" fmla="*/ 6 w 47"/>
                <a:gd name="T21" fmla="*/ 51 h 55"/>
                <a:gd name="T22" fmla="*/ 12 w 47"/>
                <a:gd name="T23" fmla="*/ 55 h 55"/>
                <a:gd name="T24" fmla="*/ 18 w 47"/>
                <a:gd name="T25" fmla="*/ 55 h 55"/>
                <a:gd name="T26" fmla="*/ 25 w 47"/>
                <a:gd name="T27" fmla="*/ 54 h 55"/>
                <a:gd name="T28" fmla="*/ 32 w 47"/>
                <a:gd name="T29" fmla="*/ 48 h 55"/>
                <a:gd name="T30" fmla="*/ 38 w 47"/>
                <a:gd name="T31" fmla="*/ 40 h 55"/>
                <a:gd name="T32" fmla="*/ 44 w 47"/>
                <a:gd name="T33" fmla="*/ 29 h 55"/>
                <a:gd name="T34" fmla="*/ 47 w 47"/>
                <a:gd name="T35" fmla="*/ 15 h 55"/>
                <a:gd name="T36" fmla="*/ 47 w 47"/>
                <a:gd name="T37" fmla="*/ 15 h 55"/>
                <a:gd name="T38" fmla="*/ 47 w 47"/>
                <a:gd name="T39" fmla="*/ 14 h 55"/>
                <a:gd name="T40" fmla="*/ 47 w 47"/>
                <a:gd name="T41" fmla="*/ 12 h 55"/>
                <a:gd name="T42" fmla="*/ 44 w 47"/>
                <a:gd name="T43" fmla="*/ 11 h 55"/>
                <a:gd name="T44" fmla="*/ 38 w 47"/>
                <a:gd name="T45" fmla="*/ 12 h 55"/>
                <a:gd name="T46" fmla="*/ 38 w 47"/>
                <a:gd name="T47" fmla="*/ 12 h 55"/>
                <a:gd name="T48" fmla="*/ 40 w 47"/>
                <a:gd name="T49" fmla="*/ 9 h 55"/>
                <a:gd name="T50" fmla="*/ 40 w 47"/>
                <a:gd name="T51" fmla="*/ 8 h 55"/>
                <a:gd name="T52" fmla="*/ 37 w 47"/>
                <a:gd name="T53" fmla="*/ 6 h 55"/>
                <a:gd name="T54" fmla="*/ 37 w 47"/>
                <a:gd name="T55" fmla="*/ 6 h 55"/>
                <a:gd name="T56" fmla="*/ 38 w 47"/>
                <a:gd name="T57" fmla="*/ 2 h 55"/>
                <a:gd name="T58" fmla="*/ 37 w 47"/>
                <a:gd name="T59" fmla="*/ 0 h 55"/>
                <a:gd name="T60" fmla="*/ 32 w 47"/>
                <a:gd name="T61" fmla="*/ 0 h 55"/>
                <a:gd name="T62" fmla="*/ 32 w 47"/>
                <a:gd name="T6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7" h="55">
                  <a:moveTo>
                    <a:pt x="32" y="0"/>
                  </a:moveTo>
                  <a:lnTo>
                    <a:pt x="32" y="0"/>
                  </a:lnTo>
                  <a:lnTo>
                    <a:pt x="26" y="5"/>
                  </a:lnTo>
                  <a:lnTo>
                    <a:pt x="13" y="14"/>
                  </a:lnTo>
                  <a:lnTo>
                    <a:pt x="8" y="21"/>
                  </a:lnTo>
                  <a:lnTo>
                    <a:pt x="3" y="29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2" y="45"/>
                  </a:lnTo>
                  <a:lnTo>
                    <a:pt x="2" y="45"/>
                  </a:lnTo>
                  <a:lnTo>
                    <a:pt x="6" y="51"/>
                  </a:lnTo>
                  <a:lnTo>
                    <a:pt x="12" y="55"/>
                  </a:lnTo>
                  <a:lnTo>
                    <a:pt x="18" y="55"/>
                  </a:lnTo>
                  <a:lnTo>
                    <a:pt x="25" y="54"/>
                  </a:lnTo>
                  <a:lnTo>
                    <a:pt x="32" y="48"/>
                  </a:lnTo>
                  <a:lnTo>
                    <a:pt x="38" y="40"/>
                  </a:lnTo>
                  <a:lnTo>
                    <a:pt x="44" y="29"/>
                  </a:lnTo>
                  <a:lnTo>
                    <a:pt x="47" y="15"/>
                  </a:lnTo>
                  <a:lnTo>
                    <a:pt x="47" y="15"/>
                  </a:lnTo>
                  <a:lnTo>
                    <a:pt x="47" y="14"/>
                  </a:lnTo>
                  <a:lnTo>
                    <a:pt x="47" y="12"/>
                  </a:lnTo>
                  <a:lnTo>
                    <a:pt x="44" y="11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40" y="9"/>
                  </a:lnTo>
                  <a:lnTo>
                    <a:pt x="40" y="8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8" y="2"/>
                  </a:lnTo>
                  <a:lnTo>
                    <a:pt x="37" y="0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1" name="Freeform 30"/>
            <p:cNvSpPr>
              <a:spLocks/>
            </p:cNvSpPr>
            <p:nvPr/>
          </p:nvSpPr>
          <p:spPr bwMode="auto">
            <a:xfrm>
              <a:off x="-1032" y="750"/>
              <a:ext cx="38" cy="50"/>
            </a:xfrm>
            <a:custGeom>
              <a:avLst/>
              <a:gdLst>
                <a:gd name="T0" fmla="*/ 35 w 38"/>
                <a:gd name="T1" fmla="*/ 0 h 50"/>
                <a:gd name="T2" fmla="*/ 35 w 38"/>
                <a:gd name="T3" fmla="*/ 0 h 50"/>
                <a:gd name="T4" fmla="*/ 29 w 38"/>
                <a:gd name="T5" fmla="*/ 3 h 50"/>
                <a:gd name="T6" fmla="*/ 19 w 38"/>
                <a:gd name="T7" fmla="*/ 10 h 50"/>
                <a:gd name="T8" fmla="*/ 13 w 38"/>
                <a:gd name="T9" fmla="*/ 15 h 50"/>
                <a:gd name="T10" fmla="*/ 8 w 38"/>
                <a:gd name="T11" fmla="*/ 19 h 50"/>
                <a:gd name="T12" fmla="*/ 3 w 38"/>
                <a:gd name="T13" fmla="*/ 25 h 50"/>
                <a:gd name="T14" fmla="*/ 0 w 38"/>
                <a:gd name="T15" fmla="*/ 32 h 50"/>
                <a:gd name="T16" fmla="*/ 0 w 38"/>
                <a:gd name="T17" fmla="*/ 32 h 50"/>
                <a:gd name="T18" fmla="*/ 0 w 38"/>
                <a:gd name="T19" fmla="*/ 38 h 50"/>
                <a:gd name="T20" fmla="*/ 3 w 38"/>
                <a:gd name="T21" fmla="*/ 46 h 50"/>
                <a:gd name="T22" fmla="*/ 3 w 38"/>
                <a:gd name="T23" fmla="*/ 46 h 50"/>
                <a:gd name="T24" fmla="*/ 8 w 38"/>
                <a:gd name="T25" fmla="*/ 50 h 50"/>
                <a:gd name="T26" fmla="*/ 12 w 38"/>
                <a:gd name="T27" fmla="*/ 50 h 50"/>
                <a:gd name="T28" fmla="*/ 12 w 38"/>
                <a:gd name="T29" fmla="*/ 50 h 50"/>
                <a:gd name="T30" fmla="*/ 16 w 38"/>
                <a:gd name="T31" fmla="*/ 49 h 50"/>
                <a:gd name="T32" fmla="*/ 21 w 38"/>
                <a:gd name="T33" fmla="*/ 43 h 50"/>
                <a:gd name="T34" fmla="*/ 25 w 38"/>
                <a:gd name="T35" fmla="*/ 35 h 50"/>
                <a:gd name="T36" fmla="*/ 29 w 38"/>
                <a:gd name="T37" fmla="*/ 28 h 50"/>
                <a:gd name="T38" fmla="*/ 35 w 38"/>
                <a:gd name="T39" fmla="*/ 13 h 50"/>
                <a:gd name="T40" fmla="*/ 38 w 38"/>
                <a:gd name="T41" fmla="*/ 6 h 50"/>
                <a:gd name="T42" fmla="*/ 38 w 38"/>
                <a:gd name="T43" fmla="*/ 6 h 50"/>
                <a:gd name="T44" fmla="*/ 37 w 38"/>
                <a:gd name="T45" fmla="*/ 6 h 50"/>
                <a:gd name="T46" fmla="*/ 37 w 38"/>
                <a:gd name="T47" fmla="*/ 6 h 50"/>
                <a:gd name="T48" fmla="*/ 37 w 38"/>
                <a:gd name="T49" fmla="*/ 6 h 50"/>
                <a:gd name="T50" fmla="*/ 37 w 38"/>
                <a:gd name="T51" fmla="*/ 6 h 50"/>
                <a:gd name="T52" fmla="*/ 34 w 38"/>
                <a:gd name="T53" fmla="*/ 12 h 50"/>
                <a:gd name="T54" fmla="*/ 28 w 38"/>
                <a:gd name="T55" fmla="*/ 27 h 50"/>
                <a:gd name="T56" fmla="*/ 25 w 38"/>
                <a:gd name="T57" fmla="*/ 35 h 50"/>
                <a:gd name="T58" fmla="*/ 21 w 38"/>
                <a:gd name="T59" fmla="*/ 41 h 50"/>
                <a:gd name="T60" fmla="*/ 16 w 38"/>
                <a:gd name="T61" fmla="*/ 47 h 50"/>
                <a:gd name="T62" fmla="*/ 12 w 38"/>
                <a:gd name="T63" fmla="*/ 49 h 50"/>
                <a:gd name="T64" fmla="*/ 12 w 38"/>
                <a:gd name="T65" fmla="*/ 49 h 50"/>
                <a:gd name="T66" fmla="*/ 8 w 38"/>
                <a:gd name="T67" fmla="*/ 49 h 50"/>
                <a:gd name="T68" fmla="*/ 3 w 38"/>
                <a:gd name="T69" fmla="*/ 44 h 50"/>
                <a:gd name="T70" fmla="*/ 3 w 38"/>
                <a:gd name="T71" fmla="*/ 44 h 50"/>
                <a:gd name="T72" fmla="*/ 2 w 38"/>
                <a:gd name="T73" fmla="*/ 38 h 50"/>
                <a:gd name="T74" fmla="*/ 2 w 38"/>
                <a:gd name="T75" fmla="*/ 32 h 50"/>
                <a:gd name="T76" fmla="*/ 2 w 38"/>
                <a:gd name="T77" fmla="*/ 32 h 50"/>
                <a:gd name="T78" fmla="*/ 5 w 38"/>
                <a:gd name="T79" fmla="*/ 27 h 50"/>
                <a:gd name="T80" fmla="*/ 9 w 38"/>
                <a:gd name="T81" fmla="*/ 21 h 50"/>
                <a:gd name="T82" fmla="*/ 19 w 38"/>
                <a:gd name="T83" fmla="*/ 10 h 50"/>
                <a:gd name="T84" fmla="*/ 31 w 38"/>
                <a:gd name="T85" fmla="*/ 4 h 50"/>
                <a:gd name="T86" fmla="*/ 35 w 38"/>
                <a:gd name="T87" fmla="*/ 1 h 50"/>
                <a:gd name="T88" fmla="*/ 35 w 38"/>
                <a:gd name="T89" fmla="*/ 1 h 50"/>
                <a:gd name="T90" fmla="*/ 35 w 38"/>
                <a:gd name="T91" fmla="*/ 0 h 50"/>
                <a:gd name="T92" fmla="*/ 35 w 38"/>
                <a:gd name="T93" fmla="*/ 0 h 50"/>
                <a:gd name="T94" fmla="*/ 35 w 38"/>
                <a:gd name="T95" fmla="*/ 0 h 50"/>
                <a:gd name="T96" fmla="*/ 35 w 38"/>
                <a:gd name="T9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8" h="50">
                  <a:moveTo>
                    <a:pt x="35" y="0"/>
                  </a:moveTo>
                  <a:lnTo>
                    <a:pt x="35" y="0"/>
                  </a:lnTo>
                  <a:lnTo>
                    <a:pt x="29" y="3"/>
                  </a:lnTo>
                  <a:lnTo>
                    <a:pt x="19" y="10"/>
                  </a:lnTo>
                  <a:lnTo>
                    <a:pt x="13" y="15"/>
                  </a:lnTo>
                  <a:lnTo>
                    <a:pt x="8" y="19"/>
                  </a:lnTo>
                  <a:lnTo>
                    <a:pt x="3" y="25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3" y="46"/>
                  </a:lnTo>
                  <a:lnTo>
                    <a:pt x="3" y="46"/>
                  </a:lnTo>
                  <a:lnTo>
                    <a:pt x="8" y="50"/>
                  </a:lnTo>
                  <a:lnTo>
                    <a:pt x="12" y="50"/>
                  </a:lnTo>
                  <a:lnTo>
                    <a:pt x="12" y="50"/>
                  </a:lnTo>
                  <a:lnTo>
                    <a:pt x="16" y="49"/>
                  </a:lnTo>
                  <a:lnTo>
                    <a:pt x="21" y="43"/>
                  </a:lnTo>
                  <a:lnTo>
                    <a:pt x="25" y="35"/>
                  </a:lnTo>
                  <a:lnTo>
                    <a:pt x="29" y="28"/>
                  </a:lnTo>
                  <a:lnTo>
                    <a:pt x="35" y="13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4" y="12"/>
                  </a:lnTo>
                  <a:lnTo>
                    <a:pt x="28" y="27"/>
                  </a:lnTo>
                  <a:lnTo>
                    <a:pt x="25" y="35"/>
                  </a:lnTo>
                  <a:lnTo>
                    <a:pt x="21" y="41"/>
                  </a:lnTo>
                  <a:lnTo>
                    <a:pt x="16" y="47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8" y="49"/>
                  </a:lnTo>
                  <a:lnTo>
                    <a:pt x="3" y="44"/>
                  </a:lnTo>
                  <a:lnTo>
                    <a:pt x="3" y="44"/>
                  </a:lnTo>
                  <a:lnTo>
                    <a:pt x="2" y="38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5" y="27"/>
                  </a:lnTo>
                  <a:lnTo>
                    <a:pt x="9" y="21"/>
                  </a:lnTo>
                  <a:lnTo>
                    <a:pt x="19" y="10"/>
                  </a:lnTo>
                  <a:lnTo>
                    <a:pt x="31" y="4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2" name="Freeform 31"/>
            <p:cNvSpPr>
              <a:spLocks/>
            </p:cNvSpPr>
            <p:nvPr/>
          </p:nvSpPr>
          <p:spPr bwMode="auto">
            <a:xfrm>
              <a:off x="-1029" y="779"/>
              <a:ext cx="29" cy="23"/>
            </a:xfrm>
            <a:custGeom>
              <a:avLst/>
              <a:gdLst>
                <a:gd name="T0" fmla="*/ 29 w 29"/>
                <a:gd name="T1" fmla="*/ 3 h 23"/>
                <a:gd name="T2" fmla="*/ 29 w 29"/>
                <a:gd name="T3" fmla="*/ 3 h 23"/>
                <a:gd name="T4" fmla="*/ 28 w 29"/>
                <a:gd name="T5" fmla="*/ 3 h 23"/>
                <a:gd name="T6" fmla="*/ 28 w 29"/>
                <a:gd name="T7" fmla="*/ 3 h 23"/>
                <a:gd name="T8" fmla="*/ 25 w 29"/>
                <a:gd name="T9" fmla="*/ 9 h 23"/>
                <a:gd name="T10" fmla="*/ 22 w 29"/>
                <a:gd name="T11" fmla="*/ 14 h 23"/>
                <a:gd name="T12" fmla="*/ 16 w 29"/>
                <a:gd name="T13" fmla="*/ 18 h 23"/>
                <a:gd name="T14" fmla="*/ 10 w 29"/>
                <a:gd name="T15" fmla="*/ 21 h 23"/>
                <a:gd name="T16" fmla="*/ 7 w 29"/>
                <a:gd name="T17" fmla="*/ 21 h 23"/>
                <a:gd name="T18" fmla="*/ 7 w 29"/>
                <a:gd name="T19" fmla="*/ 21 h 23"/>
                <a:gd name="T20" fmla="*/ 3 w 29"/>
                <a:gd name="T21" fmla="*/ 18 h 23"/>
                <a:gd name="T22" fmla="*/ 2 w 29"/>
                <a:gd name="T23" fmla="*/ 17 h 23"/>
                <a:gd name="T24" fmla="*/ 2 w 29"/>
                <a:gd name="T25" fmla="*/ 17 h 23"/>
                <a:gd name="T26" fmla="*/ 3 w 29"/>
                <a:gd name="T27" fmla="*/ 12 h 23"/>
                <a:gd name="T28" fmla="*/ 5 w 29"/>
                <a:gd name="T29" fmla="*/ 9 h 23"/>
                <a:gd name="T30" fmla="*/ 10 w 29"/>
                <a:gd name="T31" fmla="*/ 2 h 23"/>
                <a:gd name="T32" fmla="*/ 10 w 29"/>
                <a:gd name="T33" fmla="*/ 2 h 23"/>
                <a:gd name="T34" fmla="*/ 10 w 29"/>
                <a:gd name="T35" fmla="*/ 0 h 23"/>
                <a:gd name="T36" fmla="*/ 10 w 29"/>
                <a:gd name="T37" fmla="*/ 0 h 23"/>
                <a:gd name="T38" fmla="*/ 10 w 29"/>
                <a:gd name="T39" fmla="*/ 0 h 23"/>
                <a:gd name="T40" fmla="*/ 10 w 29"/>
                <a:gd name="T41" fmla="*/ 0 h 23"/>
                <a:gd name="T42" fmla="*/ 5 w 29"/>
                <a:gd name="T43" fmla="*/ 6 h 23"/>
                <a:gd name="T44" fmla="*/ 2 w 29"/>
                <a:gd name="T45" fmla="*/ 12 h 23"/>
                <a:gd name="T46" fmla="*/ 0 w 29"/>
                <a:gd name="T47" fmla="*/ 17 h 23"/>
                <a:gd name="T48" fmla="*/ 0 w 29"/>
                <a:gd name="T49" fmla="*/ 17 h 23"/>
                <a:gd name="T50" fmla="*/ 3 w 29"/>
                <a:gd name="T51" fmla="*/ 20 h 23"/>
                <a:gd name="T52" fmla="*/ 7 w 29"/>
                <a:gd name="T53" fmla="*/ 21 h 23"/>
                <a:gd name="T54" fmla="*/ 7 w 29"/>
                <a:gd name="T55" fmla="*/ 21 h 23"/>
                <a:gd name="T56" fmla="*/ 10 w 29"/>
                <a:gd name="T57" fmla="*/ 23 h 23"/>
                <a:gd name="T58" fmla="*/ 16 w 29"/>
                <a:gd name="T59" fmla="*/ 20 h 23"/>
                <a:gd name="T60" fmla="*/ 19 w 29"/>
                <a:gd name="T61" fmla="*/ 18 h 23"/>
                <a:gd name="T62" fmla="*/ 23 w 29"/>
                <a:gd name="T63" fmla="*/ 15 h 23"/>
                <a:gd name="T64" fmla="*/ 26 w 29"/>
                <a:gd name="T65" fmla="*/ 9 h 23"/>
                <a:gd name="T66" fmla="*/ 29 w 29"/>
                <a:gd name="T67" fmla="*/ 3 h 23"/>
                <a:gd name="T68" fmla="*/ 29 w 29"/>
                <a:gd name="T69" fmla="*/ 3 h 23"/>
                <a:gd name="T70" fmla="*/ 29 w 29"/>
                <a:gd name="T71" fmla="*/ 3 h 23"/>
                <a:gd name="T72" fmla="*/ 29 w 29"/>
                <a:gd name="T73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" h="23">
                  <a:moveTo>
                    <a:pt x="29" y="3"/>
                  </a:moveTo>
                  <a:lnTo>
                    <a:pt x="29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5" y="9"/>
                  </a:lnTo>
                  <a:lnTo>
                    <a:pt x="22" y="14"/>
                  </a:lnTo>
                  <a:lnTo>
                    <a:pt x="16" y="18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3" y="18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3" y="12"/>
                  </a:lnTo>
                  <a:lnTo>
                    <a:pt x="5" y="9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5" y="6"/>
                  </a:lnTo>
                  <a:lnTo>
                    <a:pt x="2" y="12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3" y="20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10" y="23"/>
                  </a:lnTo>
                  <a:lnTo>
                    <a:pt x="16" y="20"/>
                  </a:lnTo>
                  <a:lnTo>
                    <a:pt x="19" y="18"/>
                  </a:lnTo>
                  <a:lnTo>
                    <a:pt x="23" y="15"/>
                  </a:lnTo>
                  <a:lnTo>
                    <a:pt x="26" y="9"/>
                  </a:lnTo>
                  <a:lnTo>
                    <a:pt x="29" y="3"/>
                  </a:lnTo>
                  <a:lnTo>
                    <a:pt x="29" y="3"/>
                  </a:lnTo>
                  <a:lnTo>
                    <a:pt x="29" y="3"/>
                  </a:lnTo>
                  <a:lnTo>
                    <a:pt x="29" y="3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3" name="Freeform 32"/>
            <p:cNvSpPr>
              <a:spLocks/>
            </p:cNvSpPr>
            <p:nvPr/>
          </p:nvSpPr>
          <p:spPr bwMode="auto">
            <a:xfrm>
              <a:off x="-1122" y="768"/>
              <a:ext cx="26" cy="102"/>
            </a:xfrm>
            <a:custGeom>
              <a:avLst/>
              <a:gdLst>
                <a:gd name="T0" fmla="*/ 0 w 26"/>
                <a:gd name="T1" fmla="*/ 3 h 102"/>
                <a:gd name="T2" fmla="*/ 0 w 26"/>
                <a:gd name="T3" fmla="*/ 3 h 102"/>
                <a:gd name="T4" fmla="*/ 0 w 26"/>
                <a:gd name="T5" fmla="*/ 13 h 102"/>
                <a:gd name="T6" fmla="*/ 2 w 26"/>
                <a:gd name="T7" fmla="*/ 38 h 102"/>
                <a:gd name="T8" fmla="*/ 5 w 26"/>
                <a:gd name="T9" fmla="*/ 53 h 102"/>
                <a:gd name="T10" fmla="*/ 7 w 26"/>
                <a:gd name="T11" fmla="*/ 69 h 102"/>
                <a:gd name="T12" fmla="*/ 13 w 26"/>
                <a:gd name="T13" fmla="*/ 86 h 102"/>
                <a:gd name="T14" fmla="*/ 21 w 26"/>
                <a:gd name="T15" fmla="*/ 102 h 102"/>
                <a:gd name="T16" fmla="*/ 21 w 26"/>
                <a:gd name="T17" fmla="*/ 102 h 102"/>
                <a:gd name="T18" fmla="*/ 22 w 26"/>
                <a:gd name="T19" fmla="*/ 102 h 102"/>
                <a:gd name="T20" fmla="*/ 25 w 26"/>
                <a:gd name="T21" fmla="*/ 102 h 102"/>
                <a:gd name="T22" fmla="*/ 25 w 26"/>
                <a:gd name="T23" fmla="*/ 102 h 102"/>
                <a:gd name="T24" fmla="*/ 26 w 26"/>
                <a:gd name="T25" fmla="*/ 100 h 102"/>
                <a:gd name="T26" fmla="*/ 26 w 26"/>
                <a:gd name="T27" fmla="*/ 97 h 102"/>
                <a:gd name="T28" fmla="*/ 26 w 26"/>
                <a:gd name="T29" fmla="*/ 97 h 102"/>
                <a:gd name="T30" fmla="*/ 19 w 26"/>
                <a:gd name="T31" fmla="*/ 83 h 102"/>
                <a:gd name="T32" fmla="*/ 13 w 26"/>
                <a:gd name="T33" fmla="*/ 68 h 102"/>
                <a:gd name="T34" fmla="*/ 10 w 26"/>
                <a:gd name="T35" fmla="*/ 52 h 102"/>
                <a:gd name="T36" fmla="*/ 7 w 26"/>
                <a:gd name="T37" fmla="*/ 37 h 102"/>
                <a:gd name="T38" fmla="*/ 6 w 26"/>
                <a:gd name="T39" fmla="*/ 13 h 102"/>
                <a:gd name="T40" fmla="*/ 6 w 26"/>
                <a:gd name="T41" fmla="*/ 3 h 102"/>
                <a:gd name="T42" fmla="*/ 6 w 26"/>
                <a:gd name="T43" fmla="*/ 3 h 102"/>
                <a:gd name="T44" fmla="*/ 6 w 26"/>
                <a:gd name="T45" fmla="*/ 0 h 102"/>
                <a:gd name="T46" fmla="*/ 5 w 26"/>
                <a:gd name="T47" fmla="*/ 0 h 102"/>
                <a:gd name="T48" fmla="*/ 5 w 26"/>
                <a:gd name="T49" fmla="*/ 0 h 102"/>
                <a:gd name="T50" fmla="*/ 2 w 26"/>
                <a:gd name="T51" fmla="*/ 0 h 102"/>
                <a:gd name="T52" fmla="*/ 0 w 26"/>
                <a:gd name="T53" fmla="*/ 3 h 102"/>
                <a:gd name="T54" fmla="*/ 0 w 26"/>
                <a:gd name="T55" fmla="*/ 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6" h="102">
                  <a:moveTo>
                    <a:pt x="0" y="3"/>
                  </a:moveTo>
                  <a:lnTo>
                    <a:pt x="0" y="3"/>
                  </a:lnTo>
                  <a:lnTo>
                    <a:pt x="0" y="13"/>
                  </a:lnTo>
                  <a:lnTo>
                    <a:pt x="2" y="38"/>
                  </a:lnTo>
                  <a:lnTo>
                    <a:pt x="5" y="53"/>
                  </a:lnTo>
                  <a:lnTo>
                    <a:pt x="7" y="69"/>
                  </a:lnTo>
                  <a:lnTo>
                    <a:pt x="13" y="86"/>
                  </a:lnTo>
                  <a:lnTo>
                    <a:pt x="21" y="102"/>
                  </a:lnTo>
                  <a:lnTo>
                    <a:pt x="21" y="102"/>
                  </a:lnTo>
                  <a:lnTo>
                    <a:pt x="22" y="102"/>
                  </a:lnTo>
                  <a:lnTo>
                    <a:pt x="25" y="102"/>
                  </a:lnTo>
                  <a:lnTo>
                    <a:pt x="25" y="102"/>
                  </a:lnTo>
                  <a:lnTo>
                    <a:pt x="26" y="100"/>
                  </a:lnTo>
                  <a:lnTo>
                    <a:pt x="26" y="97"/>
                  </a:lnTo>
                  <a:lnTo>
                    <a:pt x="26" y="97"/>
                  </a:lnTo>
                  <a:lnTo>
                    <a:pt x="19" y="83"/>
                  </a:lnTo>
                  <a:lnTo>
                    <a:pt x="13" y="68"/>
                  </a:lnTo>
                  <a:lnTo>
                    <a:pt x="10" y="52"/>
                  </a:lnTo>
                  <a:lnTo>
                    <a:pt x="7" y="37"/>
                  </a:lnTo>
                  <a:lnTo>
                    <a:pt x="6" y="13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5C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4" name="Freeform 33"/>
            <p:cNvSpPr>
              <a:spLocks/>
            </p:cNvSpPr>
            <p:nvPr/>
          </p:nvSpPr>
          <p:spPr bwMode="auto">
            <a:xfrm>
              <a:off x="-1173" y="809"/>
              <a:ext cx="79" cy="65"/>
            </a:xfrm>
            <a:custGeom>
              <a:avLst/>
              <a:gdLst>
                <a:gd name="T0" fmla="*/ 35 w 79"/>
                <a:gd name="T1" fmla="*/ 2 h 65"/>
                <a:gd name="T2" fmla="*/ 35 w 79"/>
                <a:gd name="T3" fmla="*/ 2 h 65"/>
                <a:gd name="T4" fmla="*/ 27 w 79"/>
                <a:gd name="T5" fmla="*/ 0 h 65"/>
                <a:gd name="T6" fmla="*/ 19 w 79"/>
                <a:gd name="T7" fmla="*/ 2 h 65"/>
                <a:gd name="T8" fmla="*/ 11 w 79"/>
                <a:gd name="T9" fmla="*/ 3 h 65"/>
                <a:gd name="T10" fmla="*/ 6 w 79"/>
                <a:gd name="T11" fmla="*/ 3 h 65"/>
                <a:gd name="T12" fmla="*/ 2 w 79"/>
                <a:gd name="T13" fmla="*/ 2 h 65"/>
                <a:gd name="T14" fmla="*/ 2 w 79"/>
                <a:gd name="T15" fmla="*/ 2 h 65"/>
                <a:gd name="T16" fmla="*/ 0 w 79"/>
                <a:gd name="T17" fmla="*/ 2 h 65"/>
                <a:gd name="T18" fmla="*/ 0 w 79"/>
                <a:gd name="T19" fmla="*/ 2 h 65"/>
                <a:gd name="T20" fmla="*/ 3 w 79"/>
                <a:gd name="T21" fmla="*/ 5 h 65"/>
                <a:gd name="T22" fmla="*/ 9 w 79"/>
                <a:gd name="T23" fmla="*/ 12 h 65"/>
                <a:gd name="T24" fmla="*/ 13 w 79"/>
                <a:gd name="T25" fmla="*/ 15 h 65"/>
                <a:gd name="T26" fmla="*/ 18 w 79"/>
                <a:gd name="T27" fmla="*/ 16 h 65"/>
                <a:gd name="T28" fmla="*/ 24 w 79"/>
                <a:gd name="T29" fmla="*/ 16 h 65"/>
                <a:gd name="T30" fmla="*/ 28 w 79"/>
                <a:gd name="T31" fmla="*/ 15 h 65"/>
                <a:gd name="T32" fmla="*/ 28 w 79"/>
                <a:gd name="T33" fmla="*/ 15 h 65"/>
                <a:gd name="T34" fmla="*/ 29 w 79"/>
                <a:gd name="T35" fmla="*/ 13 h 65"/>
                <a:gd name="T36" fmla="*/ 32 w 79"/>
                <a:gd name="T37" fmla="*/ 13 h 65"/>
                <a:gd name="T38" fmla="*/ 38 w 79"/>
                <a:gd name="T39" fmla="*/ 16 h 65"/>
                <a:gd name="T40" fmla="*/ 44 w 79"/>
                <a:gd name="T41" fmla="*/ 22 h 65"/>
                <a:gd name="T42" fmla="*/ 48 w 79"/>
                <a:gd name="T43" fmla="*/ 30 h 65"/>
                <a:gd name="T44" fmla="*/ 58 w 79"/>
                <a:gd name="T45" fmla="*/ 43 h 65"/>
                <a:gd name="T46" fmla="*/ 61 w 79"/>
                <a:gd name="T47" fmla="*/ 49 h 65"/>
                <a:gd name="T48" fmla="*/ 61 w 79"/>
                <a:gd name="T49" fmla="*/ 49 h 65"/>
                <a:gd name="T50" fmla="*/ 67 w 79"/>
                <a:gd name="T51" fmla="*/ 65 h 65"/>
                <a:gd name="T52" fmla="*/ 67 w 79"/>
                <a:gd name="T53" fmla="*/ 65 h 65"/>
                <a:gd name="T54" fmla="*/ 79 w 79"/>
                <a:gd name="T55" fmla="*/ 54 h 65"/>
                <a:gd name="T56" fmla="*/ 79 w 79"/>
                <a:gd name="T57" fmla="*/ 54 h 65"/>
                <a:gd name="T58" fmla="*/ 70 w 79"/>
                <a:gd name="T59" fmla="*/ 37 h 65"/>
                <a:gd name="T60" fmla="*/ 60 w 79"/>
                <a:gd name="T61" fmla="*/ 21 h 65"/>
                <a:gd name="T62" fmla="*/ 54 w 79"/>
                <a:gd name="T63" fmla="*/ 13 h 65"/>
                <a:gd name="T64" fmla="*/ 47 w 79"/>
                <a:gd name="T65" fmla="*/ 8 h 65"/>
                <a:gd name="T66" fmla="*/ 41 w 79"/>
                <a:gd name="T67" fmla="*/ 5 h 65"/>
                <a:gd name="T68" fmla="*/ 35 w 79"/>
                <a:gd name="T69" fmla="*/ 2 h 65"/>
                <a:gd name="T70" fmla="*/ 35 w 79"/>
                <a:gd name="T71" fmla="*/ 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" h="65">
                  <a:moveTo>
                    <a:pt x="35" y="2"/>
                  </a:moveTo>
                  <a:lnTo>
                    <a:pt x="35" y="2"/>
                  </a:lnTo>
                  <a:lnTo>
                    <a:pt x="27" y="0"/>
                  </a:lnTo>
                  <a:lnTo>
                    <a:pt x="19" y="2"/>
                  </a:lnTo>
                  <a:lnTo>
                    <a:pt x="11" y="3"/>
                  </a:lnTo>
                  <a:lnTo>
                    <a:pt x="6" y="3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3" y="5"/>
                  </a:lnTo>
                  <a:lnTo>
                    <a:pt x="9" y="12"/>
                  </a:lnTo>
                  <a:lnTo>
                    <a:pt x="13" y="15"/>
                  </a:lnTo>
                  <a:lnTo>
                    <a:pt x="18" y="16"/>
                  </a:lnTo>
                  <a:lnTo>
                    <a:pt x="24" y="16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29" y="13"/>
                  </a:lnTo>
                  <a:lnTo>
                    <a:pt x="32" y="13"/>
                  </a:lnTo>
                  <a:lnTo>
                    <a:pt x="38" y="16"/>
                  </a:lnTo>
                  <a:lnTo>
                    <a:pt x="44" y="22"/>
                  </a:lnTo>
                  <a:lnTo>
                    <a:pt x="48" y="30"/>
                  </a:lnTo>
                  <a:lnTo>
                    <a:pt x="58" y="43"/>
                  </a:lnTo>
                  <a:lnTo>
                    <a:pt x="61" y="49"/>
                  </a:lnTo>
                  <a:lnTo>
                    <a:pt x="61" y="49"/>
                  </a:lnTo>
                  <a:lnTo>
                    <a:pt x="67" y="65"/>
                  </a:lnTo>
                  <a:lnTo>
                    <a:pt x="67" y="65"/>
                  </a:lnTo>
                  <a:lnTo>
                    <a:pt x="79" y="54"/>
                  </a:lnTo>
                  <a:lnTo>
                    <a:pt x="79" y="54"/>
                  </a:lnTo>
                  <a:lnTo>
                    <a:pt x="70" y="37"/>
                  </a:lnTo>
                  <a:lnTo>
                    <a:pt x="60" y="21"/>
                  </a:lnTo>
                  <a:lnTo>
                    <a:pt x="54" y="13"/>
                  </a:lnTo>
                  <a:lnTo>
                    <a:pt x="47" y="8"/>
                  </a:lnTo>
                  <a:lnTo>
                    <a:pt x="41" y="5"/>
                  </a:lnTo>
                  <a:lnTo>
                    <a:pt x="35" y="2"/>
                  </a:lnTo>
                  <a:lnTo>
                    <a:pt x="35" y="2"/>
                  </a:lnTo>
                  <a:close/>
                </a:path>
              </a:pathLst>
            </a:custGeom>
            <a:solidFill>
              <a:srgbClr val="5C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5" name="Freeform 34"/>
            <p:cNvSpPr>
              <a:spLocks/>
            </p:cNvSpPr>
            <p:nvPr/>
          </p:nvSpPr>
          <p:spPr bwMode="auto">
            <a:xfrm>
              <a:off x="-1117" y="698"/>
              <a:ext cx="13" cy="15"/>
            </a:xfrm>
            <a:custGeom>
              <a:avLst/>
              <a:gdLst>
                <a:gd name="T0" fmla="*/ 13 w 13"/>
                <a:gd name="T1" fmla="*/ 4 h 15"/>
                <a:gd name="T2" fmla="*/ 13 w 13"/>
                <a:gd name="T3" fmla="*/ 4 h 15"/>
                <a:gd name="T4" fmla="*/ 10 w 13"/>
                <a:gd name="T5" fmla="*/ 3 h 15"/>
                <a:gd name="T6" fmla="*/ 7 w 13"/>
                <a:gd name="T7" fmla="*/ 1 h 15"/>
                <a:gd name="T8" fmla="*/ 5 w 13"/>
                <a:gd name="T9" fmla="*/ 0 h 15"/>
                <a:gd name="T10" fmla="*/ 5 w 13"/>
                <a:gd name="T11" fmla="*/ 0 h 15"/>
                <a:gd name="T12" fmla="*/ 2 w 13"/>
                <a:gd name="T13" fmla="*/ 3 h 15"/>
                <a:gd name="T14" fmla="*/ 0 w 13"/>
                <a:gd name="T15" fmla="*/ 7 h 15"/>
                <a:gd name="T16" fmla="*/ 0 w 13"/>
                <a:gd name="T17" fmla="*/ 7 h 15"/>
                <a:gd name="T18" fmla="*/ 0 w 13"/>
                <a:gd name="T19" fmla="*/ 10 h 15"/>
                <a:gd name="T20" fmla="*/ 2 w 13"/>
                <a:gd name="T21" fmla="*/ 12 h 15"/>
                <a:gd name="T22" fmla="*/ 5 w 13"/>
                <a:gd name="T23" fmla="*/ 15 h 15"/>
                <a:gd name="T24" fmla="*/ 13 w 13"/>
                <a:gd name="T25" fmla="*/ 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13" y="4"/>
                  </a:moveTo>
                  <a:lnTo>
                    <a:pt x="13" y="4"/>
                  </a:lnTo>
                  <a:lnTo>
                    <a:pt x="10" y="3"/>
                  </a:lnTo>
                  <a:lnTo>
                    <a:pt x="7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5" y="15"/>
                  </a:lnTo>
                  <a:lnTo>
                    <a:pt x="13" y="4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6" name="Freeform 35"/>
            <p:cNvSpPr>
              <a:spLocks/>
            </p:cNvSpPr>
            <p:nvPr/>
          </p:nvSpPr>
          <p:spPr bwMode="auto">
            <a:xfrm>
              <a:off x="-1136" y="698"/>
              <a:ext cx="43" cy="74"/>
            </a:xfrm>
            <a:custGeom>
              <a:avLst/>
              <a:gdLst>
                <a:gd name="T0" fmla="*/ 36 w 43"/>
                <a:gd name="T1" fmla="*/ 4 h 74"/>
                <a:gd name="T2" fmla="*/ 36 w 43"/>
                <a:gd name="T3" fmla="*/ 4 h 74"/>
                <a:gd name="T4" fmla="*/ 39 w 43"/>
                <a:gd name="T5" fmla="*/ 13 h 74"/>
                <a:gd name="T6" fmla="*/ 42 w 43"/>
                <a:gd name="T7" fmla="*/ 22 h 74"/>
                <a:gd name="T8" fmla="*/ 43 w 43"/>
                <a:gd name="T9" fmla="*/ 34 h 74"/>
                <a:gd name="T10" fmla="*/ 43 w 43"/>
                <a:gd name="T11" fmla="*/ 44 h 74"/>
                <a:gd name="T12" fmla="*/ 42 w 43"/>
                <a:gd name="T13" fmla="*/ 56 h 74"/>
                <a:gd name="T14" fmla="*/ 40 w 43"/>
                <a:gd name="T15" fmla="*/ 61 h 74"/>
                <a:gd name="T16" fmla="*/ 37 w 43"/>
                <a:gd name="T17" fmla="*/ 65 h 74"/>
                <a:gd name="T18" fmla="*/ 35 w 43"/>
                <a:gd name="T19" fmla="*/ 70 h 74"/>
                <a:gd name="T20" fmla="*/ 30 w 43"/>
                <a:gd name="T21" fmla="*/ 71 h 74"/>
                <a:gd name="T22" fmla="*/ 30 w 43"/>
                <a:gd name="T23" fmla="*/ 71 h 74"/>
                <a:gd name="T24" fmla="*/ 24 w 43"/>
                <a:gd name="T25" fmla="*/ 73 h 74"/>
                <a:gd name="T26" fmla="*/ 20 w 43"/>
                <a:gd name="T27" fmla="*/ 74 h 74"/>
                <a:gd name="T28" fmla="*/ 16 w 43"/>
                <a:gd name="T29" fmla="*/ 74 h 74"/>
                <a:gd name="T30" fmla="*/ 13 w 43"/>
                <a:gd name="T31" fmla="*/ 73 h 74"/>
                <a:gd name="T32" fmla="*/ 8 w 43"/>
                <a:gd name="T33" fmla="*/ 70 h 74"/>
                <a:gd name="T34" fmla="*/ 5 w 43"/>
                <a:gd name="T35" fmla="*/ 67 h 74"/>
                <a:gd name="T36" fmla="*/ 1 w 43"/>
                <a:gd name="T37" fmla="*/ 59 h 74"/>
                <a:gd name="T38" fmla="*/ 0 w 43"/>
                <a:gd name="T39" fmla="*/ 47 h 74"/>
                <a:gd name="T40" fmla="*/ 0 w 43"/>
                <a:gd name="T41" fmla="*/ 34 h 74"/>
                <a:gd name="T42" fmla="*/ 4 w 43"/>
                <a:gd name="T43" fmla="*/ 19 h 74"/>
                <a:gd name="T44" fmla="*/ 13 w 43"/>
                <a:gd name="T45" fmla="*/ 3 h 74"/>
                <a:gd name="T46" fmla="*/ 13 w 43"/>
                <a:gd name="T47" fmla="*/ 3 h 74"/>
                <a:gd name="T48" fmla="*/ 13 w 43"/>
                <a:gd name="T49" fmla="*/ 3 h 74"/>
                <a:gd name="T50" fmla="*/ 14 w 43"/>
                <a:gd name="T51" fmla="*/ 1 h 74"/>
                <a:gd name="T52" fmla="*/ 16 w 43"/>
                <a:gd name="T53" fmla="*/ 1 h 74"/>
                <a:gd name="T54" fmla="*/ 19 w 43"/>
                <a:gd name="T55" fmla="*/ 1 h 74"/>
                <a:gd name="T56" fmla="*/ 21 w 43"/>
                <a:gd name="T57" fmla="*/ 9 h 74"/>
                <a:gd name="T58" fmla="*/ 21 w 43"/>
                <a:gd name="T59" fmla="*/ 9 h 74"/>
                <a:gd name="T60" fmla="*/ 23 w 43"/>
                <a:gd name="T61" fmla="*/ 6 h 74"/>
                <a:gd name="T62" fmla="*/ 26 w 43"/>
                <a:gd name="T63" fmla="*/ 4 h 74"/>
                <a:gd name="T64" fmla="*/ 29 w 43"/>
                <a:gd name="T65" fmla="*/ 4 h 74"/>
                <a:gd name="T66" fmla="*/ 29 w 43"/>
                <a:gd name="T67" fmla="*/ 4 h 74"/>
                <a:gd name="T68" fmla="*/ 30 w 43"/>
                <a:gd name="T69" fmla="*/ 0 h 74"/>
                <a:gd name="T70" fmla="*/ 33 w 43"/>
                <a:gd name="T71" fmla="*/ 0 h 74"/>
                <a:gd name="T72" fmla="*/ 35 w 43"/>
                <a:gd name="T73" fmla="*/ 1 h 74"/>
                <a:gd name="T74" fmla="*/ 36 w 43"/>
                <a:gd name="T75" fmla="*/ 4 h 74"/>
                <a:gd name="T76" fmla="*/ 36 w 43"/>
                <a:gd name="T77" fmla="*/ 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3" h="74">
                  <a:moveTo>
                    <a:pt x="36" y="4"/>
                  </a:moveTo>
                  <a:lnTo>
                    <a:pt x="36" y="4"/>
                  </a:lnTo>
                  <a:lnTo>
                    <a:pt x="39" y="13"/>
                  </a:lnTo>
                  <a:lnTo>
                    <a:pt x="42" y="22"/>
                  </a:lnTo>
                  <a:lnTo>
                    <a:pt x="43" y="34"/>
                  </a:lnTo>
                  <a:lnTo>
                    <a:pt x="43" y="44"/>
                  </a:lnTo>
                  <a:lnTo>
                    <a:pt x="42" y="56"/>
                  </a:lnTo>
                  <a:lnTo>
                    <a:pt x="40" y="61"/>
                  </a:lnTo>
                  <a:lnTo>
                    <a:pt x="37" y="65"/>
                  </a:lnTo>
                  <a:lnTo>
                    <a:pt x="35" y="70"/>
                  </a:lnTo>
                  <a:lnTo>
                    <a:pt x="30" y="71"/>
                  </a:lnTo>
                  <a:lnTo>
                    <a:pt x="30" y="71"/>
                  </a:lnTo>
                  <a:lnTo>
                    <a:pt x="24" y="73"/>
                  </a:lnTo>
                  <a:lnTo>
                    <a:pt x="20" y="74"/>
                  </a:lnTo>
                  <a:lnTo>
                    <a:pt x="16" y="74"/>
                  </a:lnTo>
                  <a:lnTo>
                    <a:pt x="13" y="73"/>
                  </a:lnTo>
                  <a:lnTo>
                    <a:pt x="8" y="70"/>
                  </a:lnTo>
                  <a:lnTo>
                    <a:pt x="5" y="67"/>
                  </a:lnTo>
                  <a:lnTo>
                    <a:pt x="1" y="59"/>
                  </a:lnTo>
                  <a:lnTo>
                    <a:pt x="0" y="47"/>
                  </a:lnTo>
                  <a:lnTo>
                    <a:pt x="0" y="34"/>
                  </a:lnTo>
                  <a:lnTo>
                    <a:pt x="4" y="19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9" y="1"/>
                  </a:lnTo>
                  <a:lnTo>
                    <a:pt x="21" y="9"/>
                  </a:lnTo>
                  <a:lnTo>
                    <a:pt x="21" y="9"/>
                  </a:lnTo>
                  <a:lnTo>
                    <a:pt x="23" y="6"/>
                  </a:lnTo>
                  <a:lnTo>
                    <a:pt x="26" y="4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30" y="0"/>
                  </a:lnTo>
                  <a:lnTo>
                    <a:pt x="33" y="0"/>
                  </a:lnTo>
                  <a:lnTo>
                    <a:pt x="35" y="1"/>
                  </a:lnTo>
                  <a:lnTo>
                    <a:pt x="36" y="4"/>
                  </a:lnTo>
                  <a:lnTo>
                    <a:pt x="36" y="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7" name="Freeform 36"/>
            <p:cNvSpPr>
              <a:spLocks/>
            </p:cNvSpPr>
            <p:nvPr/>
          </p:nvSpPr>
          <p:spPr bwMode="auto">
            <a:xfrm>
              <a:off x="-1129" y="701"/>
              <a:ext cx="30" cy="71"/>
            </a:xfrm>
            <a:custGeom>
              <a:avLst/>
              <a:gdLst>
                <a:gd name="T0" fmla="*/ 22 w 30"/>
                <a:gd name="T1" fmla="*/ 0 h 71"/>
                <a:gd name="T2" fmla="*/ 22 w 30"/>
                <a:gd name="T3" fmla="*/ 0 h 71"/>
                <a:gd name="T4" fmla="*/ 25 w 30"/>
                <a:gd name="T5" fmla="*/ 7 h 71"/>
                <a:gd name="T6" fmla="*/ 29 w 30"/>
                <a:gd name="T7" fmla="*/ 24 h 71"/>
                <a:gd name="T8" fmla="*/ 30 w 30"/>
                <a:gd name="T9" fmla="*/ 33 h 71"/>
                <a:gd name="T10" fmla="*/ 30 w 30"/>
                <a:gd name="T11" fmla="*/ 43 h 71"/>
                <a:gd name="T12" fmla="*/ 30 w 30"/>
                <a:gd name="T13" fmla="*/ 52 h 71"/>
                <a:gd name="T14" fmla="*/ 28 w 30"/>
                <a:gd name="T15" fmla="*/ 61 h 71"/>
                <a:gd name="T16" fmla="*/ 28 w 30"/>
                <a:gd name="T17" fmla="*/ 61 h 71"/>
                <a:gd name="T18" fmla="*/ 25 w 30"/>
                <a:gd name="T19" fmla="*/ 65 h 71"/>
                <a:gd name="T20" fmla="*/ 22 w 30"/>
                <a:gd name="T21" fmla="*/ 68 h 71"/>
                <a:gd name="T22" fmla="*/ 19 w 30"/>
                <a:gd name="T23" fmla="*/ 70 h 71"/>
                <a:gd name="T24" fmla="*/ 14 w 30"/>
                <a:gd name="T25" fmla="*/ 71 h 71"/>
                <a:gd name="T26" fmla="*/ 14 w 30"/>
                <a:gd name="T27" fmla="*/ 71 h 71"/>
                <a:gd name="T28" fmla="*/ 7 w 30"/>
                <a:gd name="T29" fmla="*/ 71 h 71"/>
                <a:gd name="T30" fmla="*/ 4 w 30"/>
                <a:gd name="T31" fmla="*/ 70 h 71"/>
                <a:gd name="T32" fmla="*/ 3 w 30"/>
                <a:gd name="T33" fmla="*/ 68 h 71"/>
                <a:gd name="T34" fmla="*/ 3 w 30"/>
                <a:gd name="T35" fmla="*/ 68 h 71"/>
                <a:gd name="T36" fmla="*/ 1 w 30"/>
                <a:gd name="T37" fmla="*/ 65 h 71"/>
                <a:gd name="T38" fmla="*/ 0 w 30"/>
                <a:gd name="T39" fmla="*/ 61 h 71"/>
                <a:gd name="T40" fmla="*/ 0 w 30"/>
                <a:gd name="T41" fmla="*/ 52 h 71"/>
                <a:gd name="T42" fmla="*/ 1 w 30"/>
                <a:gd name="T43" fmla="*/ 41 h 71"/>
                <a:gd name="T44" fmla="*/ 4 w 30"/>
                <a:gd name="T45" fmla="*/ 31 h 71"/>
                <a:gd name="T46" fmla="*/ 10 w 30"/>
                <a:gd name="T47" fmla="*/ 12 h 71"/>
                <a:gd name="T48" fmla="*/ 14 w 30"/>
                <a:gd name="T49" fmla="*/ 3 h 71"/>
                <a:gd name="T50" fmla="*/ 14 w 30"/>
                <a:gd name="T51" fmla="*/ 3 h 71"/>
                <a:gd name="T52" fmla="*/ 14 w 30"/>
                <a:gd name="T53" fmla="*/ 3 h 71"/>
                <a:gd name="T54" fmla="*/ 14 w 30"/>
                <a:gd name="T55" fmla="*/ 3 h 71"/>
                <a:gd name="T56" fmla="*/ 16 w 30"/>
                <a:gd name="T57" fmla="*/ 4 h 71"/>
                <a:gd name="T58" fmla="*/ 16 w 30"/>
                <a:gd name="T59" fmla="*/ 4 h 71"/>
                <a:gd name="T60" fmla="*/ 12 w 30"/>
                <a:gd name="T61" fmla="*/ 12 h 71"/>
                <a:gd name="T62" fmla="*/ 6 w 30"/>
                <a:gd name="T63" fmla="*/ 31 h 71"/>
                <a:gd name="T64" fmla="*/ 3 w 30"/>
                <a:gd name="T65" fmla="*/ 41 h 71"/>
                <a:gd name="T66" fmla="*/ 1 w 30"/>
                <a:gd name="T67" fmla="*/ 52 h 71"/>
                <a:gd name="T68" fmla="*/ 1 w 30"/>
                <a:gd name="T69" fmla="*/ 61 h 71"/>
                <a:gd name="T70" fmla="*/ 1 w 30"/>
                <a:gd name="T71" fmla="*/ 64 h 71"/>
                <a:gd name="T72" fmla="*/ 3 w 30"/>
                <a:gd name="T73" fmla="*/ 67 h 71"/>
                <a:gd name="T74" fmla="*/ 3 w 30"/>
                <a:gd name="T75" fmla="*/ 67 h 71"/>
                <a:gd name="T76" fmla="*/ 6 w 30"/>
                <a:gd name="T77" fmla="*/ 68 h 71"/>
                <a:gd name="T78" fmla="*/ 7 w 30"/>
                <a:gd name="T79" fmla="*/ 70 h 71"/>
                <a:gd name="T80" fmla="*/ 14 w 30"/>
                <a:gd name="T81" fmla="*/ 70 h 71"/>
                <a:gd name="T82" fmla="*/ 14 w 30"/>
                <a:gd name="T83" fmla="*/ 70 h 71"/>
                <a:gd name="T84" fmla="*/ 17 w 30"/>
                <a:gd name="T85" fmla="*/ 68 h 71"/>
                <a:gd name="T86" fmla="*/ 22 w 30"/>
                <a:gd name="T87" fmla="*/ 67 h 71"/>
                <a:gd name="T88" fmla="*/ 25 w 30"/>
                <a:gd name="T89" fmla="*/ 64 h 71"/>
                <a:gd name="T90" fmla="*/ 26 w 30"/>
                <a:gd name="T91" fmla="*/ 59 h 71"/>
                <a:gd name="T92" fmla="*/ 26 w 30"/>
                <a:gd name="T93" fmla="*/ 59 h 71"/>
                <a:gd name="T94" fmla="*/ 29 w 30"/>
                <a:gd name="T95" fmla="*/ 52 h 71"/>
                <a:gd name="T96" fmla="*/ 29 w 30"/>
                <a:gd name="T97" fmla="*/ 43 h 71"/>
                <a:gd name="T98" fmla="*/ 29 w 30"/>
                <a:gd name="T99" fmla="*/ 33 h 71"/>
                <a:gd name="T100" fmla="*/ 26 w 30"/>
                <a:gd name="T101" fmla="*/ 24 h 71"/>
                <a:gd name="T102" fmla="*/ 22 w 30"/>
                <a:gd name="T103" fmla="*/ 7 h 71"/>
                <a:gd name="T104" fmla="*/ 20 w 30"/>
                <a:gd name="T105" fmla="*/ 1 h 71"/>
                <a:gd name="T106" fmla="*/ 20 w 30"/>
                <a:gd name="T107" fmla="*/ 1 h 71"/>
                <a:gd name="T108" fmla="*/ 20 w 30"/>
                <a:gd name="T109" fmla="*/ 0 h 71"/>
                <a:gd name="T110" fmla="*/ 20 w 30"/>
                <a:gd name="T111" fmla="*/ 0 h 71"/>
                <a:gd name="T112" fmla="*/ 22 w 30"/>
                <a:gd name="T113" fmla="*/ 0 h 71"/>
                <a:gd name="T114" fmla="*/ 22 w 30"/>
                <a:gd name="T115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0" h="71">
                  <a:moveTo>
                    <a:pt x="22" y="0"/>
                  </a:moveTo>
                  <a:lnTo>
                    <a:pt x="22" y="0"/>
                  </a:lnTo>
                  <a:lnTo>
                    <a:pt x="25" y="7"/>
                  </a:lnTo>
                  <a:lnTo>
                    <a:pt x="29" y="24"/>
                  </a:lnTo>
                  <a:lnTo>
                    <a:pt x="30" y="33"/>
                  </a:lnTo>
                  <a:lnTo>
                    <a:pt x="30" y="43"/>
                  </a:lnTo>
                  <a:lnTo>
                    <a:pt x="30" y="52"/>
                  </a:lnTo>
                  <a:lnTo>
                    <a:pt x="28" y="61"/>
                  </a:lnTo>
                  <a:lnTo>
                    <a:pt x="28" y="61"/>
                  </a:lnTo>
                  <a:lnTo>
                    <a:pt x="25" y="65"/>
                  </a:lnTo>
                  <a:lnTo>
                    <a:pt x="22" y="68"/>
                  </a:lnTo>
                  <a:lnTo>
                    <a:pt x="19" y="70"/>
                  </a:lnTo>
                  <a:lnTo>
                    <a:pt x="14" y="71"/>
                  </a:lnTo>
                  <a:lnTo>
                    <a:pt x="14" y="71"/>
                  </a:lnTo>
                  <a:lnTo>
                    <a:pt x="7" y="71"/>
                  </a:lnTo>
                  <a:lnTo>
                    <a:pt x="4" y="70"/>
                  </a:lnTo>
                  <a:lnTo>
                    <a:pt x="3" y="68"/>
                  </a:lnTo>
                  <a:lnTo>
                    <a:pt x="3" y="68"/>
                  </a:lnTo>
                  <a:lnTo>
                    <a:pt x="1" y="65"/>
                  </a:lnTo>
                  <a:lnTo>
                    <a:pt x="0" y="61"/>
                  </a:lnTo>
                  <a:lnTo>
                    <a:pt x="0" y="52"/>
                  </a:lnTo>
                  <a:lnTo>
                    <a:pt x="1" y="41"/>
                  </a:lnTo>
                  <a:lnTo>
                    <a:pt x="4" y="31"/>
                  </a:lnTo>
                  <a:lnTo>
                    <a:pt x="10" y="12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2" y="12"/>
                  </a:lnTo>
                  <a:lnTo>
                    <a:pt x="6" y="31"/>
                  </a:lnTo>
                  <a:lnTo>
                    <a:pt x="3" y="41"/>
                  </a:lnTo>
                  <a:lnTo>
                    <a:pt x="1" y="52"/>
                  </a:lnTo>
                  <a:lnTo>
                    <a:pt x="1" y="61"/>
                  </a:lnTo>
                  <a:lnTo>
                    <a:pt x="1" y="64"/>
                  </a:lnTo>
                  <a:lnTo>
                    <a:pt x="3" y="67"/>
                  </a:lnTo>
                  <a:lnTo>
                    <a:pt x="3" y="67"/>
                  </a:lnTo>
                  <a:lnTo>
                    <a:pt x="6" y="68"/>
                  </a:lnTo>
                  <a:lnTo>
                    <a:pt x="7" y="70"/>
                  </a:lnTo>
                  <a:lnTo>
                    <a:pt x="14" y="70"/>
                  </a:lnTo>
                  <a:lnTo>
                    <a:pt x="14" y="70"/>
                  </a:lnTo>
                  <a:lnTo>
                    <a:pt x="17" y="68"/>
                  </a:lnTo>
                  <a:lnTo>
                    <a:pt x="22" y="67"/>
                  </a:lnTo>
                  <a:lnTo>
                    <a:pt x="25" y="64"/>
                  </a:lnTo>
                  <a:lnTo>
                    <a:pt x="26" y="59"/>
                  </a:lnTo>
                  <a:lnTo>
                    <a:pt x="26" y="59"/>
                  </a:lnTo>
                  <a:lnTo>
                    <a:pt x="29" y="52"/>
                  </a:lnTo>
                  <a:lnTo>
                    <a:pt x="29" y="43"/>
                  </a:lnTo>
                  <a:lnTo>
                    <a:pt x="29" y="33"/>
                  </a:lnTo>
                  <a:lnTo>
                    <a:pt x="26" y="24"/>
                  </a:lnTo>
                  <a:lnTo>
                    <a:pt x="22" y="7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8" name="Freeform 37"/>
            <p:cNvSpPr>
              <a:spLocks/>
            </p:cNvSpPr>
            <p:nvPr/>
          </p:nvSpPr>
          <p:spPr bwMode="auto">
            <a:xfrm>
              <a:off x="-1135" y="732"/>
              <a:ext cx="23" cy="40"/>
            </a:xfrm>
            <a:custGeom>
              <a:avLst/>
              <a:gdLst>
                <a:gd name="T0" fmla="*/ 4 w 23"/>
                <a:gd name="T1" fmla="*/ 0 h 40"/>
                <a:gd name="T2" fmla="*/ 4 w 23"/>
                <a:gd name="T3" fmla="*/ 0 h 40"/>
                <a:gd name="T4" fmla="*/ 4 w 23"/>
                <a:gd name="T5" fmla="*/ 2 h 40"/>
                <a:gd name="T6" fmla="*/ 4 w 23"/>
                <a:gd name="T7" fmla="*/ 2 h 40"/>
                <a:gd name="T8" fmla="*/ 3 w 23"/>
                <a:gd name="T9" fmla="*/ 9 h 40"/>
                <a:gd name="T10" fmla="*/ 2 w 23"/>
                <a:gd name="T11" fmla="*/ 16 h 40"/>
                <a:gd name="T12" fmla="*/ 3 w 23"/>
                <a:gd name="T13" fmla="*/ 22 h 40"/>
                <a:gd name="T14" fmla="*/ 3 w 23"/>
                <a:gd name="T15" fmla="*/ 27 h 40"/>
                <a:gd name="T16" fmla="*/ 7 w 23"/>
                <a:gd name="T17" fmla="*/ 34 h 40"/>
                <a:gd name="T18" fmla="*/ 10 w 23"/>
                <a:gd name="T19" fmla="*/ 37 h 40"/>
                <a:gd name="T20" fmla="*/ 10 w 23"/>
                <a:gd name="T21" fmla="*/ 37 h 40"/>
                <a:gd name="T22" fmla="*/ 15 w 23"/>
                <a:gd name="T23" fmla="*/ 39 h 40"/>
                <a:gd name="T24" fmla="*/ 19 w 23"/>
                <a:gd name="T25" fmla="*/ 39 h 40"/>
                <a:gd name="T26" fmla="*/ 19 w 23"/>
                <a:gd name="T27" fmla="*/ 39 h 40"/>
                <a:gd name="T28" fmla="*/ 20 w 23"/>
                <a:gd name="T29" fmla="*/ 34 h 40"/>
                <a:gd name="T30" fmla="*/ 22 w 23"/>
                <a:gd name="T31" fmla="*/ 28 h 40"/>
                <a:gd name="T32" fmla="*/ 22 w 23"/>
                <a:gd name="T33" fmla="*/ 16 h 40"/>
                <a:gd name="T34" fmla="*/ 22 w 23"/>
                <a:gd name="T35" fmla="*/ 16 h 40"/>
                <a:gd name="T36" fmla="*/ 23 w 23"/>
                <a:gd name="T37" fmla="*/ 15 h 40"/>
                <a:gd name="T38" fmla="*/ 23 w 23"/>
                <a:gd name="T39" fmla="*/ 15 h 40"/>
                <a:gd name="T40" fmla="*/ 23 w 23"/>
                <a:gd name="T41" fmla="*/ 16 h 40"/>
                <a:gd name="T42" fmla="*/ 23 w 23"/>
                <a:gd name="T43" fmla="*/ 16 h 40"/>
                <a:gd name="T44" fmla="*/ 23 w 23"/>
                <a:gd name="T45" fmla="*/ 27 h 40"/>
                <a:gd name="T46" fmla="*/ 22 w 23"/>
                <a:gd name="T47" fmla="*/ 34 h 40"/>
                <a:gd name="T48" fmla="*/ 19 w 23"/>
                <a:gd name="T49" fmla="*/ 40 h 40"/>
                <a:gd name="T50" fmla="*/ 19 w 23"/>
                <a:gd name="T51" fmla="*/ 40 h 40"/>
                <a:gd name="T52" fmla="*/ 18 w 23"/>
                <a:gd name="T53" fmla="*/ 40 h 40"/>
                <a:gd name="T54" fmla="*/ 15 w 23"/>
                <a:gd name="T55" fmla="*/ 40 h 40"/>
                <a:gd name="T56" fmla="*/ 9 w 23"/>
                <a:gd name="T57" fmla="*/ 39 h 40"/>
                <a:gd name="T58" fmla="*/ 9 w 23"/>
                <a:gd name="T59" fmla="*/ 39 h 40"/>
                <a:gd name="T60" fmla="*/ 6 w 23"/>
                <a:gd name="T61" fmla="*/ 34 h 40"/>
                <a:gd name="T62" fmla="*/ 2 w 23"/>
                <a:gd name="T63" fmla="*/ 28 h 40"/>
                <a:gd name="T64" fmla="*/ 2 w 23"/>
                <a:gd name="T65" fmla="*/ 22 h 40"/>
                <a:gd name="T66" fmla="*/ 0 w 23"/>
                <a:gd name="T67" fmla="*/ 16 h 40"/>
                <a:gd name="T68" fmla="*/ 2 w 23"/>
                <a:gd name="T69" fmla="*/ 9 h 40"/>
                <a:gd name="T70" fmla="*/ 3 w 23"/>
                <a:gd name="T71" fmla="*/ 2 h 40"/>
                <a:gd name="T72" fmla="*/ 3 w 23"/>
                <a:gd name="T73" fmla="*/ 2 h 40"/>
                <a:gd name="T74" fmla="*/ 4 w 23"/>
                <a:gd name="T75" fmla="*/ 0 h 40"/>
                <a:gd name="T76" fmla="*/ 4 w 23"/>
                <a:gd name="T7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3" h="40">
                  <a:moveTo>
                    <a:pt x="4" y="0"/>
                  </a:moveTo>
                  <a:lnTo>
                    <a:pt x="4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3" y="9"/>
                  </a:lnTo>
                  <a:lnTo>
                    <a:pt x="2" y="16"/>
                  </a:lnTo>
                  <a:lnTo>
                    <a:pt x="3" y="22"/>
                  </a:lnTo>
                  <a:lnTo>
                    <a:pt x="3" y="27"/>
                  </a:lnTo>
                  <a:lnTo>
                    <a:pt x="7" y="34"/>
                  </a:lnTo>
                  <a:lnTo>
                    <a:pt x="10" y="37"/>
                  </a:lnTo>
                  <a:lnTo>
                    <a:pt x="10" y="37"/>
                  </a:lnTo>
                  <a:lnTo>
                    <a:pt x="15" y="39"/>
                  </a:lnTo>
                  <a:lnTo>
                    <a:pt x="19" y="39"/>
                  </a:lnTo>
                  <a:lnTo>
                    <a:pt x="19" y="39"/>
                  </a:lnTo>
                  <a:lnTo>
                    <a:pt x="20" y="34"/>
                  </a:lnTo>
                  <a:lnTo>
                    <a:pt x="22" y="28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23" y="16"/>
                  </a:lnTo>
                  <a:lnTo>
                    <a:pt x="23" y="16"/>
                  </a:lnTo>
                  <a:lnTo>
                    <a:pt x="23" y="27"/>
                  </a:lnTo>
                  <a:lnTo>
                    <a:pt x="22" y="34"/>
                  </a:lnTo>
                  <a:lnTo>
                    <a:pt x="19" y="40"/>
                  </a:lnTo>
                  <a:lnTo>
                    <a:pt x="19" y="40"/>
                  </a:lnTo>
                  <a:lnTo>
                    <a:pt x="18" y="40"/>
                  </a:lnTo>
                  <a:lnTo>
                    <a:pt x="15" y="40"/>
                  </a:lnTo>
                  <a:lnTo>
                    <a:pt x="9" y="39"/>
                  </a:lnTo>
                  <a:lnTo>
                    <a:pt x="9" y="39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2" y="9"/>
                  </a:lnTo>
                  <a:lnTo>
                    <a:pt x="3" y="2"/>
                  </a:lnTo>
                  <a:lnTo>
                    <a:pt x="3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9" name="Freeform 38"/>
            <p:cNvSpPr>
              <a:spLocks/>
            </p:cNvSpPr>
            <p:nvPr/>
          </p:nvSpPr>
          <p:spPr bwMode="auto">
            <a:xfrm>
              <a:off x="-1684" y="775"/>
              <a:ext cx="2" cy="3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0 h 3"/>
                <a:gd name="T4" fmla="*/ 2 w 2"/>
                <a:gd name="T5" fmla="*/ 2 h 3"/>
                <a:gd name="T6" fmla="*/ 0 w 2"/>
                <a:gd name="T7" fmla="*/ 3 h 3"/>
                <a:gd name="T8" fmla="*/ 0 w 2"/>
                <a:gd name="T9" fmla="*/ 3 h 3"/>
                <a:gd name="T10" fmla="*/ 0 w 2"/>
                <a:gd name="T11" fmla="*/ 0 h 3"/>
                <a:gd name="T12" fmla="*/ 0 w 2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E5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0" name="Freeform 39"/>
            <p:cNvSpPr>
              <a:spLocks/>
            </p:cNvSpPr>
            <p:nvPr/>
          </p:nvSpPr>
          <p:spPr bwMode="auto">
            <a:xfrm>
              <a:off x="-1653" y="725"/>
              <a:ext cx="27" cy="152"/>
            </a:xfrm>
            <a:custGeom>
              <a:avLst/>
              <a:gdLst>
                <a:gd name="T0" fmla="*/ 5 w 27"/>
                <a:gd name="T1" fmla="*/ 1 h 152"/>
                <a:gd name="T2" fmla="*/ 5 w 27"/>
                <a:gd name="T3" fmla="*/ 1 h 152"/>
                <a:gd name="T4" fmla="*/ 11 w 27"/>
                <a:gd name="T5" fmla="*/ 17 h 152"/>
                <a:gd name="T6" fmla="*/ 16 w 27"/>
                <a:gd name="T7" fmla="*/ 34 h 152"/>
                <a:gd name="T8" fmla="*/ 21 w 27"/>
                <a:gd name="T9" fmla="*/ 54 h 152"/>
                <a:gd name="T10" fmla="*/ 26 w 27"/>
                <a:gd name="T11" fmla="*/ 77 h 152"/>
                <a:gd name="T12" fmla="*/ 27 w 27"/>
                <a:gd name="T13" fmla="*/ 102 h 152"/>
                <a:gd name="T14" fmla="*/ 27 w 27"/>
                <a:gd name="T15" fmla="*/ 127 h 152"/>
                <a:gd name="T16" fmla="*/ 26 w 27"/>
                <a:gd name="T17" fmla="*/ 139 h 152"/>
                <a:gd name="T18" fmla="*/ 23 w 27"/>
                <a:gd name="T19" fmla="*/ 151 h 152"/>
                <a:gd name="T20" fmla="*/ 23 w 27"/>
                <a:gd name="T21" fmla="*/ 151 h 152"/>
                <a:gd name="T22" fmla="*/ 21 w 27"/>
                <a:gd name="T23" fmla="*/ 152 h 152"/>
                <a:gd name="T24" fmla="*/ 20 w 27"/>
                <a:gd name="T25" fmla="*/ 152 h 152"/>
                <a:gd name="T26" fmla="*/ 20 w 27"/>
                <a:gd name="T27" fmla="*/ 152 h 152"/>
                <a:gd name="T28" fmla="*/ 17 w 27"/>
                <a:gd name="T29" fmla="*/ 151 h 152"/>
                <a:gd name="T30" fmla="*/ 17 w 27"/>
                <a:gd name="T31" fmla="*/ 149 h 152"/>
                <a:gd name="T32" fmla="*/ 17 w 27"/>
                <a:gd name="T33" fmla="*/ 149 h 152"/>
                <a:gd name="T34" fmla="*/ 20 w 27"/>
                <a:gd name="T35" fmla="*/ 138 h 152"/>
                <a:gd name="T36" fmla="*/ 21 w 27"/>
                <a:gd name="T37" fmla="*/ 126 h 152"/>
                <a:gd name="T38" fmla="*/ 21 w 27"/>
                <a:gd name="T39" fmla="*/ 100 h 152"/>
                <a:gd name="T40" fmla="*/ 19 w 27"/>
                <a:gd name="T41" fmla="*/ 77 h 152"/>
                <a:gd name="T42" fmla="*/ 16 w 27"/>
                <a:gd name="T43" fmla="*/ 54 h 152"/>
                <a:gd name="T44" fmla="*/ 10 w 27"/>
                <a:gd name="T45" fmla="*/ 35 h 152"/>
                <a:gd name="T46" fmla="*/ 5 w 27"/>
                <a:gd name="T47" fmla="*/ 19 h 152"/>
                <a:gd name="T48" fmla="*/ 0 w 27"/>
                <a:gd name="T49" fmla="*/ 4 h 152"/>
                <a:gd name="T50" fmla="*/ 0 w 27"/>
                <a:gd name="T51" fmla="*/ 4 h 152"/>
                <a:gd name="T52" fmla="*/ 0 w 27"/>
                <a:gd name="T53" fmla="*/ 1 h 152"/>
                <a:gd name="T54" fmla="*/ 1 w 27"/>
                <a:gd name="T55" fmla="*/ 0 h 152"/>
                <a:gd name="T56" fmla="*/ 1 w 27"/>
                <a:gd name="T57" fmla="*/ 0 h 152"/>
                <a:gd name="T58" fmla="*/ 4 w 27"/>
                <a:gd name="T59" fmla="*/ 0 h 152"/>
                <a:gd name="T60" fmla="*/ 5 w 27"/>
                <a:gd name="T61" fmla="*/ 1 h 152"/>
                <a:gd name="T62" fmla="*/ 5 w 27"/>
                <a:gd name="T63" fmla="*/ 1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" h="152">
                  <a:moveTo>
                    <a:pt x="5" y="1"/>
                  </a:moveTo>
                  <a:lnTo>
                    <a:pt x="5" y="1"/>
                  </a:lnTo>
                  <a:lnTo>
                    <a:pt x="11" y="17"/>
                  </a:lnTo>
                  <a:lnTo>
                    <a:pt x="16" y="34"/>
                  </a:lnTo>
                  <a:lnTo>
                    <a:pt x="21" y="54"/>
                  </a:lnTo>
                  <a:lnTo>
                    <a:pt x="26" y="77"/>
                  </a:lnTo>
                  <a:lnTo>
                    <a:pt x="27" y="102"/>
                  </a:lnTo>
                  <a:lnTo>
                    <a:pt x="27" y="127"/>
                  </a:lnTo>
                  <a:lnTo>
                    <a:pt x="26" y="139"/>
                  </a:lnTo>
                  <a:lnTo>
                    <a:pt x="23" y="151"/>
                  </a:lnTo>
                  <a:lnTo>
                    <a:pt x="23" y="151"/>
                  </a:lnTo>
                  <a:lnTo>
                    <a:pt x="21" y="152"/>
                  </a:lnTo>
                  <a:lnTo>
                    <a:pt x="20" y="152"/>
                  </a:lnTo>
                  <a:lnTo>
                    <a:pt x="20" y="152"/>
                  </a:lnTo>
                  <a:lnTo>
                    <a:pt x="17" y="151"/>
                  </a:lnTo>
                  <a:lnTo>
                    <a:pt x="17" y="149"/>
                  </a:lnTo>
                  <a:lnTo>
                    <a:pt x="17" y="149"/>
                  </a:lnTo>
                  <a:lnTo>
                    <a:pt x="20" y="138"/>
                  </a:lnTo>
                  <a:lnTo>
                    <a:pt x="21" y="126"/>
                  </a:lnTo>
                  <a:lnTo>
                    <a:pt x="21" y="100"/>
                  </a:lnTo>
                  <a:lnTo>
                    <a:pt x="19" y="77"/>
                  </a:lnTo>
                  <a:lnTo>
                    <a:pt x="16" y="54"/>
                  </a:lnTo>
                  <a:lnTo>
                    <a:pt x="10" y="35"/>
                  </a:lnTo>
                  <a:lnTo>
                    <a:pt x="5" y="19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0"/>
                  </a:lnTo>
                  <a:lnTo>
                    <a:pt x="4" y="0"/>
                  </a:lnTo>
                  <a:lnTo>
                    <a:pt x="5" y="1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5C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1" name="Freeform 40"/>
            <p:cNvSpPr>
              <a:spLocks/>
            </p:cNvSpPr>
            <p:nvPr/>
          </p:nvSpPr>
          <p:spPr bwMode="auto">
            <a:xfrm>
              <a:off x="-1697" y="750"/>
              <a:ext cx="64" cy="129"/>
            </a:xfrm>
            <a:custGeom>
              <a:avLst/>
              <a:gdLst>
                <a:gd name="T0" fmla="*/ 33 w 64"/>
                <a:gd name="T1" fmla="*/ 12 h 129"/>
                <a:gd name="T2" fmla="*/ 33 w 64"/>
                <a:gd name="T3" fmla="*/ 12 h 129"/>
                <a:gd name="T4" fmla="*/ 38 w 64"/>
                <a:gd name="T5" fmla="*/ 15 h 129"/>
                <a:gd name="T6" fmla="*/ 42 w 64"/>
                <a:gd name="T7" fmla="*/ 22 h 129"/>
                <a:gd name="T8" fmla="*/ 48 w 64"/>
                <a:gd name="T9" fmla="*/ 32 h 129"/>
                <a:gd name="T10" fmla="*/ 54 w 64"/>
                <a:gd name="T11" fmla="*/ 44 h 129"/>
                <a:gd name="T12" fmla="*/ 58 w 64"/>
                <a:gd name="T13" fmla="*/ 59 h 129"/>
                <a:gd name="T14" fmla="*/ 63 w 64"/>
                <a:gd name="T15" fmla="*/ 77 h 129"/>
                <a:gd name="T16" fmla="*/ 64 w 64"/>
                <a:gd name="T17" fmla="*/ 96 h 129"/>
                <a:gd name="T18" fmla="*/ 64 w 64"/>
                <a:gd name="T19" fmla="*/ 117 h 129"/>
                <a:gd name="T20" fmla="*/ 64 w 64"/>
                <a:gd name="T21" fmla="*/ 117 h 129"/>
                <a:gd name="T22" fmla="*/ 63 w 64"/>
                <a:gd name="T23" fmla="*/ 120 h 129"/>
                <a:gd name="T24" fmla="*/ 60 w 64"/>
                <a:gd name="T25" fmla="*/ 123 h 129"/>
                <a:gd name="T26" fmla="*/ 57 w 64"/>
                <a:gd name="T27" fmla="*/ 124 h 129"/>
                <a:gd name="T28" fmla="*/ 54 w 64"/>
                <a:gd name="T29" fmla="*/ 127 h 129"/>
                <a:gd name="T30" fmla="*/ 54 w 64"/>
                <a:gd name="T31" fmla="*/ 127 h 129"/>
                <a:gd name="T32" fmla="*/ 54 w 64"/>
                <a:gd name="T33" fmla="*/ 129 h 129"/>
                <a:gd name="T34" fmla="*/ 52 w 64"/>
                <a:gd name="T35" fmla="*/ 127 h 129"/>
                <a:gd name="T36" fmla="*/ 51 w 64"/>
                <a:gd name="T37" fmla="*/ 124 h 129"/>
                <a:gd name="T38" fmla="*/ 49 w 64"/>
                <a:gd name="T39" fmla="*/ 117 h 129"/>
                <a:gd name="T40" fmla="*/ 49 w 64"/>
                <a:gd name="T41" fmla="*/ 117 h 129"/>
                <a:gd name="T42" fmla="*/ 49 w 64"/>
                <a:gd name="T43" fmla="*/ 101 h 129"/>
                <a:gd name="T44" fmla="*/ 49 w 64"/>
                <a:gd name="T45" fmla="*/ 87 h 129"/>
                <a:gd name="T46" fmla="*/ 47 w 64"/>
                <a:gd name="T47" fmla="*/ 71 h 129"/>
                <a:gd name="T48" fmla="*/ 39 w 64"/>
                <a:gd name="T49" fmla="*/ 46 h 129"/>
                <a:gd name="T50" fmla="*/ 39 w 64"/>
                <a:gd name="T51" fmla="*/ 46 h 129"/>
                <a:gd name="T52" fmla="*/ 38 w 64"/>
                <a:gd name="T53" fmla="*/ 41 h 129"/>
                <a:gd name="T54" fmla="*/ 35 w 64"/>
                <a:gd name="T55" fmla="*/ 31 h 129"/>
                <a:gd name="T56" fmla="*/ 33 w 64"/>
                <a:gd name="T57" fmla="*/ 25 h 129"/>
                <a:gd name="T58" fmla="*/ 29 w 64"/>
                <a:gd name="T59" fmla="*/ 21 h 129"/>
                <a:gd name="T60" fmla="*/ 26 w 64"/>
                <a:gd name="T61" fmla="*/ 18 h 129"/>
                <a:gd name="T62" fmla="*/ 20 w 64"/>
                <a:gd name="T63" fmla="*/ 16 h 129"/>
                <a:gd name="T64" fmla="*/ 20 w 64"/>
                <a:gd name="T65" fmla="*/ 16 h 129"/>
                <a:gd name="T66" fmla="*/ 16 w 64"/>
                <a:gd name="T67" fmla="*/ 16 h 129"/>
                <a:gd name="T68" fmla="*/ 12 w 64"/>
                <a:gd name="T69" fmla="*/ 15 h 129"/>
                <a:gd name="T70" fmla="*/ 6 w 64"/>
                <a:gd name="T71" fmla="*/ 9 h 129"/>
                <a:gd name="T72" fmla="*/ 2 w 64"/>
                <a:gd name="T73" fmla="*/ 3 h 129"/>
                <a:gd name="T74" fmla="*/ 0 w 64"/>
                <a:gd name="T75" fmla="*/ 0 h 129"/>
                <a:gd name="T76" fmla="*/ 0 w 64"/>
                <a:gd name="T77" fmla="*/ 0 h 129"/>
                <a:gd name="T78" fmla="*/ 3 w 64"/>
                <a:gd name="T79" fmla="*/ 1 h 129"/>
                <a:gd name="T80" fmla="*/ 3 w 64"/>
                <a:gd name="T81" fmla="*/ 1 h 129"/>
                <a:gd name="T82" fmla="*/ 10 w 64"/>
                <a:gd name="T83" fmla="*/ 4 h 129"/>
                <a:gd name="T84" fmla="*/ 17 w 64"/>
                <a:gd name="T85" fmla="*/ 6 h 129"/>
                <a:gd name="T86" fmla="*/ 26 w 64"/>
                <a:gd name="T87" fmla="*/ 9 h 129"/>
                <a:gd name="T88" fmla="*/ 33 w 64"/>
                <a:gd name="T89" fmla="*/ 12 h 129"/>
                <a:gd name="T90" fmla="*/ 33 w 64"/>
                <a:gd name="T91" fmla="*/ 12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4" h="129">
                  <a:moveTo>
                    <a:pt x="33" y="12"/>
                  </a:moveTo>
                  <a:lnTo>
                    <a:pt x="33" y="12"/>
                  </a:lnTo>
                  <a:lnTo>
                    <a:pt x="38" y="15"/>
                  </a:lnTo>
                  <a:lnTo>
                    <a:pt x="42" y="22"/>
                  </a:lnTo>
                  <a:lnTo>
                    <a:pt x="48" y="32"/>
                  </a:lnTo>
                  <a:lnTo>
                    <a:pt x="54" y="44"/>
                  </a:lnTo>
                  <a:lnTo>
                    <a:pt x="58" y="59"/>
                  </a:lnTo>
                  <a:lnTo>
                    <a:pt x="63" y="77"/>
                  </a:lnTo>
                  <a:lnTo>
                    <a:pt x="64" y="96"/>
                  </a:lnTo>
                  <a:lnTo>
                    <a:pt x="64" y="117"/>
                  </a:lnTo>
                  <a:lnTo>
                    <a:pt x="64" y="117"/>
                  </a:lnTo>
                  <a:lnTo>
                    <a:pt x="63" y="120"/>
                  </a:lnTo>
                  <a:lnTo>
                    <a:pt x="60" y="123"/>
                  </a:lnTo>
                  <a:lnTo>
                    <a:pt x="57" y="124"/>
                  </a:lnTo>
                  <a:lnTo>
                    <a:pt x="54" y="127"/>
                  </a:lnTo>
                  <a:lnTo>
                    <a:pt x="54" y="127"/>
                  </a:lnTo>
                  <a:lnTo>
                    <a:pt x="54" y="129"/>
                  </a:lnTo>
                  <a:lnTo>
                    <a:pt x="52" y="127"/>
                  </a:lnTo>
                  <a:lnTo>
                    <a:pt x="51" y="124"/>
                  </a:lnTo>
                  <a:lnTo>
                    <a:pt x="49" y="117"/>
                  </a:lnTo>
                  <a:lnTo>
                    <a:pt x="49" y="117"/>
                  </a:lnTo>
                  <a:lnTo>
                    <a:pt x="49" y="101"/>
                  </a:lnTo>
                  <a:lnTo>
                    <a:pt x="49" y="87"/>
                  </a:lnTo>
                  <a:lnTo>
                    <a:pt x="47" y="71"/>
                  </a:lnTo>
                  <a:lnTo>
                    <a:pt x="39" y="46"/>
                  </a:lnTo>
                  <a:lnTo>
                    <a:pt x="39" y="46"/>
                  </a:lnTo>
                  <a:lnTo>
                    <a:pt x="38" y="41"/>
                  </a:lnTo>
                  <a:lnTo>
                    <a:pt x="35" y="31"/>
                  </a:lnTo>
                  <a:lnTo>
                    <a:pt x="33" y="25"/>
                  </a:lnTo>
                  <a:lnTo>
                    <a:pt x="29" y="21"/>
                  </a:lnTo>
                  <a:lnTo>
                    <a:pt x="26" y="18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16" y="16"/>
                  </a:lnTo>
                  <a:lnTo>
                    <a:pt x="12" y="15"/>
                  </a:lnTo>
                  <a:lnTo>
                    <a:pt x="6" y="9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1"/>
                  </a:lnTo>
                  <a:lnTo>
                    <a:pt x="10" y="4"/>
                  </a:lnTo>
                  <a:lnTo>
                    <a:pt x="17" y="6"/>
                  </a:lnTo>
                  <a:lnTo>
                    <a:pt x="26" y="9"/>
                  </a:lnTo>
                  <a:lnTo>
                    <a:pt x="33" y="12"/>
                  </a:lnTo>
                  <a:lnTo>
                    <a:pt x="33" y="12"/>
                  </a:lnTo>
                  <a:close/>
                </a:path>
              </a:pathLst>
            </a:custGeom>
            <a:solidFill>
              <a:srgbClr val="5C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2" name="Freeform 41"/>
            <p:cNvSpPr>
              <a:spLocks/>
            </p:cNvSpPr>
            <p:nvPr/>
          </p:nvSpPr>
          <p:spPr bwMode="auto">
            <a:xfrm>
              <a:off x="-1681" y="664"/>
              <a:ext cx="13" cy="15"/>
            </a:xfrm>
            <a:custGeom>
              <a:avLst/>
              <a:gdLst>
                <a:gd name="T0" fmla="*/ 0 w 13"/>
                <a:gd name="T1" fmla="*/ 7 h 15"/>
                <a:gd name="T2" fmla="*/ 0 w 13"/>
                <a:gd name="T3" fmla="*/ 7 h 15"/>
                <a:gd name="T4" fmla="*/ 1 w 13"/>
                <a:gd name="T5" fmla="*/ 4 h 15"/>
                <a:gd name="T6" fmla="*/ 4 w 13"/>
                <a:gd name="T7" fmla="*/ 1 h 15"/>
                <a:gd name="T8" fmla="*/ 6 w 13"/>
                <a:gd name="T9" fmla="*/ 0 h 15"/>
                <a:gd name="T10" fmla="*/ 6 w 13"/>
                <a:gd name="T11" fmla="*/ 0 h 15"/>
                <a:gd name="T12" fmla="*/ 9 w 13"/>
                <a:gd name="T13" fmla="*/ 1 h 15"/>
                <a:gd name="T14" fmla="*/ 13 w 13"/>
                <a:gd name="T15" fmla="*/ 6 h 15"/>
                <a:gd name="T16" fmla="*/ 13 w 13"/>
                <a:gd name="T17" fmla="*/ 6 h 15"/>
                <a:gd name="T18" fmla="*/ 13 w 13"/>
                <a:gd name="T19" fmla="*/ 7 h 15"/>
                <a:gd name="T20" fmla="*/ 12 w 13"/>
                <a:gd name="T21" fmla="*/ 10 h 15"/>
                <a:gd name="T22" fmla="*/ 10 w 13"/>
                <a:gd name="T23" fmla="*/ 15 h 15"/>
                <a:gd name="T24" fmla="*/ 0 w 13"/>
                <a:gd name="T2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0" y="7"/>
                  </a:moveTo>
                  <a:lnTo>
                    <a:pt x="0" y="7"/>
                  </a:lnTo>
                  <a:lnTo>
                    <a:pt x="1" y="4"/>
                  </a:lnTo>
                  <a:lnTo>
                    <a:pt x="4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9" y="1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7"/>
                  </a:lnTo>
                  <a:lnTo>
                    <a:pt x="12" y="10"/>
                  </a:lnTo>
                  <a:lnTo>
                    <a:pt x="10" y="15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3" name="Freeform 42"/>
            <p:cNvSpPr>
              <a:spLocks/>
            </p:cNvSpPr>
            <p:nvPr/>
          </p:nvSpPr>
          <p:spPr bwMode="auto">
            <a:xfrm>
              <a:off x="-1685" y="662"/>
              <a:ext cx="48" cy="72"/>
            </a:xfrm>
            <a:custGeom>
              <a:avLst/>
              <a:gdLst>
                <a:gd name="T0" fmla="*/ 0 w 48"/>
                <a:gd name="T1" fmla="*/ 9 h 72"/>
                <a:gd name="T2" fmla="*/ 0 w 48"/>
                <a:gd name="T3" fmla="*/ 9 h 72"/>
                <a:gd name="T4" fmla="*/ 0 w 48"/>
                <a:gd name="T5" fmla="*/ 20 h 72"/>
                <a:gd name="T6" fmla="*/ 0 w 48"/>
                <a:gd name="T7" fmla="*/ 29 h 72"/>
                <a:gd name="T8" fmla="*/ 1 w 48"/>
                <a:gd name="T9" fmla="*/ 40 h 72"/>
                <a:gd name="T10" fmla="*/ 4 w 48"/>
                <a:gd name="T11" fmla="*/ 51 h 72"/>
                <a:gd name="T12" fmla="*/ 8 w 48"/>
                <a:gd name="T13" fmla="*/ 61 h 72"/>
                <a:gd name="T14" fmla="*/ 11 w 48"/>
                <a:gd name="T15" fmla="*/ 66 h 72"/>
                <a:gd name="T16" fmla="*/ 16 w 48"/>
                <a:gd name="T17" fmla="*/ 69 h 72"/>
                <a:gd name="T18" fmla="*/ 20 w 48"/>
                <a:gd name="T19" fmla="*/ 72 h 72"/>
                <a:gd name="T20" fmla="*/ 24 w 48"/>
                <a:gd name="T21" fmla="*/ 72 h 72"/>
                <a:gd name="T22" fmla="*/ 24 w 48"/>
                <a:gd name="T23" fmla="*/ 72 h 72"/>
                <a:gd name="T24" fmla="*/ 30 w 48"/>
                <a:gd name="T25" fmla="*/ 72 h 72"/>
                <a:gd name="T26" fmla="*/ 35 w 48"/>
                <a:gd name="T27" fmla="*/ 72 h 72"/>
                <a:gd name="T28" fmla="*/ 37 w 48"/>
                <a:gd name="T29" fmla="*/ 70 h 72"/>
                <a:gd name="T30" fmla="*/ 42 w 48"/>
                <a:gd name="T31" fmla="*/ 67 h 72"/>
                <a:gd name="T32" fmla="*/ 45 w 48"/>
                <a:gd name="T33" fmla="*/ 64 h 72"/>
                <a:gd name="T34" fmla="*/ 46 w 48"/>
                <a:gd name="T35" fmla="*/ 60 h 72"/>
                <a:gd name="T36" fmla="*/ 48 w 48"/>
                <a:gd name="T37" fmla="*/ 51 h 72"/>
                <a:gd name="T38" fmla="*/ 48 w 48"/>
                <a:gd name="T39" fmla="*/ 39 h 72"/>
                <a:gd name="T40" fmla="*/ 42 w 48"/>
                <a:gd name="T41" fmla="*/ 27 h 72"/>
                <a:gd name="T42" fmla="*/ 35 w 48"/>
                <a:gd name="T43" fmla="*/ 15 h 72"/>
                <a:gd name="T44" fmla="*/ 21 w 48"/>
                <a:gd name="T45" fmla="*/ 2 h 72"/>
                <a:gd name="T46" fmla="*/ 21 w 48"/>
                <a:gd name="T47" fmla="*/ 2 h 72"/>
                <a:gd name="T48" fmla="*/ 21 w 48"/>
                <a:gd name="T49" fmla="*/ 0 h 72"/>
                <a:gd name="T50" fmla="*/ 19 w 48"/>
                <a:gd name="T51" fmla="*/ 0 h 72"/>
                <a:gd name="T52" fmla="*/ 17 w 48"/>
                <a:gd name="T53" fmla="*/ 0 h 72"/>
                <a:gd name="T54" fmla="*/ 16 w 48"/>
                <a:gd name="T55" fmla="*/ 2 h 72"/>
                <a:gd name="T56" fmla="*/ 14 w 48"/>
                <a:gd name="T57" fmla="*/ 9 h 72"/>
                <a:gd name="T58" fmla="*/ 14 w 48"/>
                <a:gd name="T59" fmla="*/ 9 h 72"/>
                <a:gd name="T60" fmla="*/ 13 w 48"/>
                <a:gd name="T61" fmla="*/ 8 h 72"/>
                <a:gd name="T62" fmla="*/ 10 w 48"/>
                <a:gd name="T63" fmla="*/ 6 h 72"/>
                <a:gd name="T64" fmla="*/ 7 w 48"/>
                <a:gd name="T65" fmla="*/ 8 h 72"/>
                <a:gd name="T66" fmla="*/ 7 w 48"/>
                <a:gd name="T67" fmla="*/ 8 h 72"/>
                <a:gd name="T68" fmla="*/ 4 w 48"/>
                <a:gd name="T69" fmla="*/ 5 h 72"/>
                <a:gd name="T70" fmla="*/ 1 w 48"/>
                <a:gd name="T71" fmla="*/ 5 h 72"/>
                <a:gd name="T72" fmla="*/ 0 w 48"/>
                <a:gd name="T73" fmla="*/ 6 h 72"/>
                <a:gd name="T74" fmla="*/ 0 w 48"/>
                <a:gd name="T75" fmla="*/ 9 h 72"/>
                <a:gd name="T76" fmla="*/ 0 w 48"/>
                <a:gd name="T77" fmla="*/ 9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8" h="72">
                  <a:moveTo>
                    <a:pt x="0" y="9"/>
                  </a:moveTo>
                  <a:lnTo>
                    <a:pt x="0" y="9"/>
                  </a:lnTo>
                  <a:lnTo>
                    <a:pt x="0" y="20"/>
                  </a:lnTo>
                  <a:lnTo>
                    <a:pt x="0" y="29"/>
                  </a:lnTo>
                  <a:lnTo>
                    <a:pt x="1" y="40"/>
                  </a:lnTo>
                  <a:lnTo>
                    <a:pt x="4" y="51"/>
                  </a:lnTo>
                  <a:lnTo>
                    <a:pt x="8" y="61"/>
                  </a:lnTo>
                  <a:lnTo>
                    <a:pt x="11" y="66"/>
                  </a:lnTo>
                  <a:lnTo>
                    <a:pt x="16" y="69"/>
                  </a:lnTo>
                  <a:lnTo>
                    <a:pt x="20" y="72"/>
                  </a:lnTo>
                  <a:lnTo>
                    <a:pt x="24" y="72"/>
                  </a:lnTo>
                  <a:lnTo>
                    <a:pt x="24" y="72"/>
                  </a:lnTo>
                  <a:lnTo>
                    <a:pt x="30" y="72"/>
                  </a:lnTo>
                  <a:lnTo>
                    <a:pt x="35" y="72"/>
                  </a:lnTo>
                  <a:lnTo>
                    <a:pt x="37" y="70"/>
                  </a:lnTo>
                  <a:lnTo>
                    <a:pt x="42" y="67"/>
                  </a:lnTo>
                  <a:lnTo>
                    <a:pt x="45" y="64"/>
                  </a:lnTo>
                  <a:lnTo>
                    <a:pt x="46" y="60"/>
                  </a:lnTo>
                  <a:lnTo>
                    <a:pt x="48" y="51"/>
                  </a:lnTo>
                  <a:lnTo>
                    <a:pt x="48" y="39"/>
                  </a:lnTo>
                  <a:lnTo>
                    <a:pt x="42" y="27"/>
                  </a:lnTo>
                  <a:lnTo>
                    <a:pt x="35" y="15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6" y="2"/>
                  </a:lnTo>
                  <a:lnTo>
                    <a:pt x="14" y="9"/>
                  </a:lnTo>
                  <a:lnTo>
                    <a:pt x="14" y="9"/>
                  </a:lnTo>
                  <a:lnTo>
                    <a:pt x="13" y="8"/>
                  </a:lnTo>
                  <a:lnTo>
                    <a:pt x="10" y="6"/>
                  </a:lnTo>
                  <a:lnTo>
                    <a:pt x="7" y="8"/>
                  </a:lnTo>
                  <a:lnTo>
                    <a:pt x="7" y="8"/>
                  </a:lnTo>
                  <a:lnTo>
                    <a:pt x="4" y="5"/>
                  </a:lnTo>
                  <a:lnTo>
                    <a:pt x="1" y="5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4" name="Freeform 43"/>
            <p:cNvSpPr>
              <a:spLocks/>
            </p:cNvSpPr>
            <p:nvPr/>
          </p:nvSpPr>
          <p:spPr bwMode="auto">
            <a:xfrm>
              <a:off x="-1680" y="667"/>
              <a:ext cx="40" cy="67"/>
            </a:xfrm>
            <a:custGeom>
              <a:avLst/>
              <a:gdLst>
                <a:gd name="T0" fmla="*/ 2 w 40"/>
                <a:gd name="T1" fmla="*/ 1 h 67"/>
                <a:gd name="T2" fmla="*/ 2 w 40"/>
                <a:gd name="T3" fmla="*/ 1 h 67"/>
                <a:gd name="T4" fmla="*/ 0 w 40"/>
                <a:gd name="T5" fmla="*/ 9 h 67"/>
                <a:gd name="T6" fmla="*/ 2 w 40"/>
                <a:gd name="T7" fmla="*/ 27 h 67"/>
                <a:gd name="T8" fmla="*/ 2 w 40"/>
                <a:gd name="T9" fmla="*/ 35 h 67"/>
                <a:gd name="T10" fmla="*/ 5 w 40"/>
                <a:gd name="T11" fmla="*/ 46 h 67"/>
                <a:gd name="T12" fmla="*/ 8 w 40"/>
                <a:gd name="T13" fmla="*/ 55 h 67"/>
                <a:gd name="T14" fmla="*/ 12 w 40"/>
                <a:gd name="T15" fmla="*/ 61 h 67"/>
                <a:gd name="T16" fmla="*/ 12 w 40"/>
                <a:gd name="T17" fmla="*/ 61 h 67"/>
                <a:gd name="T18" fmla="*/ 16 w 40"/>
                <a:gd name="T19" fmla="*/ 64 h 67"/>
                <a:gd name="T20" fmla="*/ 19 w 40"/>
                <a:gd name="T21" fmla="*/ 65 h 67"/>
                <a:gd name="T22" fmla="*/ 24 w 40"/>
                <a:gd name="T23" fmla="*/ 67 h 67"/>
                <a:gd name="T24" fmla="*/ 28 w 40"/>
                <a:gd name="T25" fmla="*/ 67 h 67"/>
                <a:gd name="T26" fmla="*/ 28 w 40"/>
                <a:gd name="T27" fmla="*/ 67 h 67"/>
                <a:gd name="T28" fmla="*/ 35 w 40"/>
                <a:gd name="T29" fmla="*/ 64 h 67"/>
                <a:gd name="T30" fmla="*/ 37 w 40"/>
                <a:gd name="T31" fmla="*/ 62 h 67"/>
                <a:gd name="T32" fmla="*/ 38 w 40"/>
                <a:gd name="T33" fmla="*/ 59 h 67"/>
                <a:gd name="T34" fmla="*/ 38 w 40"/>
                <a:gd name="T35" fmla="*/ 59 h 67"/>
                <a:gd name="T36" fmla="*/ 40 w 40"/>
                <a:gd name="T37" fmla="*/ 56 h 67"/>
                <a:gd name="T38" fmla="*/ 40 w 40"/>
                <a:gd name="T39" fmla="*/ 52 h 67"/>
                <a:gd name="T40" fmla="*/ 37 w 40"/>
                <a:gd name="T41" fmla="*/ 44 h 67"/>
                <a:gd name="T42" fmla="*/ 32 w 40"/>
                <a:gd name="T43" fmla="*/ 34 h 67"/>
                <a:gd name="T44" fmla="*/ 27 w 40"/>
                <a:gd name="T45" fmla="*/ 25 h 67"/>
                <a:gd name="T46" fmla="*/ 15 w 40"/>
                <a:gd name="T47" fmla="*/ 9 h 67"/>
                <a:gd name="T48" fmla="*/ 9 w 40"/>
                <a:gd name="T49" fmla="*/ 1 h 67"/>
                <a:gd name="T50" fmla="*/ 9 w 40"/>
                <a:gd name="T51" fmla="*/ 1 h 67"/>
                <a:gd name="T52" fmla="*/ 8 w 40"/>
                <a:gd name="T53" fmla="*/ 1 h 67"/>
                <a:gd name="T54" fmla="*/ 8 w 40"/>
                <a:gd name="T55" fmla="*/ 1 h 67"/>
                <a:gd name="T56" fmla="*/ 8 w 40"/>
                <a:gd name="T57" fmla="*/ 3 h 67"/>
                <a:gd name="T58" fmla="*/ 8 w 40"/>
                <a:gd name="T59" fmla="*/ 3 h 67"/>
                <a:gd name="T60" fmla="*/ 14 w 40"/>
                <a:gd name="T61" fmla="*/ 10 h 67"/>
                <a:gd name="T62" fmla="*/ 25 w 40"/>
                <a:gd name="T63" fmla="*/ 25 h 67"/>
                <a:gd name="T64" fmla="*/ 31 w 40"/>
                <a:gd name="T65" fmla="*/ 34 h 67"/>
                <a:gd name="T66" fmla="*/ 35 w 40"/>
                <a:gd name="T67" fmla="*/ 43 h 67"/>
                <a:gd name="T68" fmla="*/ 38 w 40"/>
                <a:gd name="T69" fmla="*/ 52 h 67"/>
                <a:gd name="T70" fmla="*/ 38 w 40"/>
                <a:gd name="T71" fmla="*/ 56 h 67"/>
                <a:gd name="T72" fmla="*/ 37 w 40"/>
                <a:gd name="T73" fmla="*/ 59 h 67"/>
                <a:gd name="T74" fmla="*/ 37 w 40"/>
                <a:gd name="T75" fmla="*/ 59 h 67"/>
                <a:gd name="T76" fmla="*/ 35 w 40"/>
                <a:gd name="T77" fmla="*/ 61 h 67"/>
                <a:gd name="T78" fmla="*/ 34 w 40"/>
                <a:gd name="T79" fmla="*/ 64 h 67"/>
                <a:gd name="T80" fmla="*/ 28 w 40"/>
                <a:gd name="T81" fmla="*/ 65 h 67"/>
                <a:gd name="T82" fmla="*/ 28 w 40"/>
                <a:gd name="T83" fmla="*/ 65 h 67"/>
                <a:gd name="T84" fmla="*/ 24 w 40"/>
                <a:gd name="T85" fmla="*/ 65 h 67"/>
                <a:gd name="T86" fmla="*/ 21 w 40"/>
                <a:gd name="T87" fmla="*/ 64 h 67"/>
                <a:gd name="T88" fmla="*/ 16 w 40"/>
                <a:gd name="T89" fmla="*/ 62 h 67"/>
                <a:gd name="T90" fmla="*/ 14 w 40"/>
                <a:gd name="T91" fmla="*/ 61 h 67"/>
                <a:gd name="T92" fmla="*/ 14 w 40"/>
                <a:gd name="T93" fmla="*/ 61 h 67"/>
                <a:gd name="T94" fmla="*/ 9 w 40"/>
                <a:gd name="T95" fmla="*/ 53 h 67"/>
                <a:gd name="T96" fmla="*/ 6 w 40"/>
                <a:gd name="T97" fmla="*/ 44 h 67"/>
                <a:gd name="T98" fmla="*/ 3 w 40"/>
                <a:gd name="T99" fmla="*/ 35 h 67"/>
                <a:gd name="T100" fmla="*/ 3 w 40"/>
                <a:gd name="T101" fmla="*/ 25 h 67"/>
                <a:gd name="T102" fmla="*/ 3 w 40"/>
                <a:gd name="T103" fmla="*/ 9 h 67"/>
                <a:gd name="T104" fmla="*/ 3 w 40"/>
                <a:gd name="T105" fmla="*/ 1 h 67"/>
                <a:gd name="T106" fmla="*/ 3 w 40"/>
                <a:gd name="T107" fmla="*/ 1 h 67"/>
                <a:gd name="T108" fmla="*/ 2 w 40"/>
                <a:gd name="T109" fmla="*/ 0 h 67"/>
                <a:gd name="T110" fmla="*/ 2 w 40"/>
                <a:gd name="T111" fmla="*/ 0 h 67"/>
                <a:gd name="T112" fmla="*/ 2 w 40"/>
                <a:gd name="T113" fmla="*/ 1 h 67"/>
                <a:gd name="T114" fmla="*/ 2 w 40"/>
                <a:gd name="T115" fmla="*/ 1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" h="67">
                  <a:moveTo>
                    <a:pt x="2" y="1"/>
                  </a:moveTo>
                  <a:lnTo>
                    <a:pt x="2" y="1"/>
                  </a:lnTo>
                  <a:lnTo>
                    <a:pt x="0" y="9"/>
                  </a:lnTo>
                  <a:lnTo>
                    <a:pt x="2" y="27"/>
                  </a:lnTo>
                  <a:lnTo>
                    <a:pt x="2" y="35"/>
                  </a:lnTo>
                  <a:lnTo>
                    <a:pt x="5" y="46"/>
                  </a:lnTo>
                  <a:lnTo>
                    <a:pt x="8" y="55"/>
                  </a:lnTo>
                  <a:lnTo>
                    <a:pt x="12" y="61"/>
                  </a:lnTo>
                  <a:lnTo>
                    <a:pt x="12" y="61"/>
                  </a:lnTo>
                  <a:lnTo>
                    <a:pt x="16" y="64"/>
                  </a:lnTo>
                  <a:lnTo>
                    <a:pt x="19" y="65"/>
                  </a:lnTo>
                  <a:lnTo>
                    <a:pt x="24" y="67"/>
                  </a:lnTo>
                  <a:lnTo>
                    <a:pt x="28" y="67"/>
                  </a:lnTo>
                  <a:lnTo>
                    <a:pt x="28" y="67"/>
                  </a:lnTo>
                  <a:lnTo>
                    <a:pt x="35" y="64"/>
                  </a:lnTo>
                  <a:lnTo>
                    <a:pt x="37" y="62"/>
                  </a:lnTo>
                  <a:lnTo>
                    <a:pt x="38" y="59"/>
                  </a:lnTo>
                  <a:lnTo>
                    <a:pt x="38" y="59"/>
                  </a:lnTo>
                  <a:lnTo>
                    <a:pt x="40" y="56"/>
                  </a:lnTo>
                  <a:lnTo>
                    <a:pt x="40" y="52"/>
                  </a:lnTo>
                  <a:lnTo>
                    <a:pt x="37" y="44"/>
                  </a:lnTo>
                  <a:lnTo>
                    <a:pt x="32" y="34"/>
                  </a:lnTo>
                  <a:lnTo>
                    <a:pt x="27" y="25"/>
                  </a:lnTo>
                  <a:lnTo>
                    <a:pt x="15" y="9"/>
                  </a:lnTo>
                  <a:lnTo>
                    <a:pt x="9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1"/>
                  </a:lnTo>
                  <a:lnTo>
                    <a:pt x="8" y="3"/>
                  </a:lnTo>
                  <a:lnTo>
                    <a:pt x="8" y="3"/>
                  </a:lnTo>
                  <a:lnTo>
                    <a:pt x="14" y="10"/>
                  </a:lnTo>
                  <a:lnTo>
                    <a:pt x="25" y="25"/>
                  </a:lnTo>
                  <a:lnTo>
                    <a:pt x="31" y="34"/>
                  </a:lnTo>
                  <a:lnTo>
                    <a:pt x="35" y="43"/>
                  </a:lnTo>
                  <a:lnTo>
                    <a:pt x="38" y="52"/>
                  </a:lnTo>
                  <a:lnTo>
                    <a:pt x="38" y="56"/>
                  </a:lnTo>
                  <a:lnTo>
                    <a:pt x="37" y="59"/>
                  </a:lnTo>
                  <a:lnTo>
                    <a:pt x="37" y="59"/>
                  </a:lnTo>
                  <a:lnTo>
                    <a:pt x="35" y="61"/>
                  </a:lnTo>
                  <a:lnTo>
                    <a:pt x="34" y="64"/>
                  </a:lnTo>
                  <a:lnTo>
                    <a:pt x="28" y="65"/>
                  </a:lnTo>
                  <a:lnTo>
                    <a:pt x="28" y="65"/>
                  </a:lnTo>
                  <a:lnTo>
                    <a:pt x="24" y="65"/>
                  </a:lnTo>
                  <a:lnTo>
                    <a:pt x="21" y="64"/>
                  </a:lnTo>
                  <a:lnTo>
                    <a:pt x="16" y="62"/>
                  </a:lnTo>
                  <a:lnTo>
                    <a:pt x="14" y="61"/>
                  </a:lnTo>
                  <a:lnTo>
                    <a:pt x="14" y="61"/>
                  </a:lnTo>
                  <a:lnTo>
                    <a:pt x="9" y="53"/>
                  </a:lnTo>
                  <a:lnTo>
                    <a:pt x="6" y="44"/>
                  </a:lnTo>
                  <a:lnTo>
                    <a:pt x="3" y="35"/>
                  </a:lnTo>
                  <a:lnTo>
                    <a:pt x="3" y="25"/>
                  </a:lnTo>
                  <a:lnTo>
                    <a:pt x="3" y="9"/>
                  </a:lnTo>
                  <a:lnTo>
                    <a:pt x="3" y="1"/>
                  </a:lnTo>
                  <a:lnTo>
                    <a:pt x="3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5" name="Freeform 44"/>
            <p:cNvSpPr>
              <a:spLocks/>
            </p:cNvSpPr>
            <p:nvPr/>
          </p:nvSpPr>
          <p:spPr bwMode="auto">
            <a:xfrm>
              <a:off x="-1662" y="691"/>
              <a:ext cx="25" cy="43"/>
            </a:xfrm>
            <a:custGeom>
              <a:avLst/>
              <a:gdLst>
                <a:gd name="T0" fmla="*/ 14 w 25"/>
                <a:gd name="T1" fmla="*/ 0 h 43"/>
                <a:gd name="T2" fmla="*/ 14 w 25"/>
                <a:gd name="T3" fmla="*/ 0 h 43"/>
                <a:gd name="T4" fmla="*/ 14 w 25"/>
                <a:gd name="T5" fmla="*/ 1 h 43"/>
                <a:gd name="T6" fmla="*/ 14 w 25"/>
                <a:gd name="T7" fmla="*/ 1 h 43"/>
                <a:gd name="T8" fmla="*/ 19 w 25"/>
                <a:gd name="T9" fmla="*/ 8 h 43"/>
                <a:gd name="T10" fmla="*/ 22 w 25"/>
                <a:gd name="T11" fmla="*/ 14 h 43"/>
                <a:gd name="T12" fmla="*/ 22 w 25"/>
                <a:gd name="T13" fmla="*/ 20 h 43"/>
                <a:gd name="T14" fmla="*/ 23 w 25"/>
                <a:gd name="T15" fmla="*/ 25 h 43"/>
                <a:gd name="T16" fmla="*/ 22 w 25"/>
                <a:gd name="T17" fmla="*/ 32 h 43"/>
                <a:gd name="T18" fmla="*/ 19 w 25"/>
                <a:gd name="T19" fmla="*/ 37 h 43"/>
                <a:gd name="T20" fmla="*/ 19 w 25"/>
                <a:gd name="T21" fmla="*/ 37 h 43"/>
                <a:gd name="T22" fmla="*/ 14 w 25"/>
                <a:gd name="T23" fmla="*/ 40 h 43"/>
                <a:gd name="T24" fmla="*/ 12 w 25"/>
                <a:gd name="T25" fmla="*/ 41 h 43"/>
                <a:gd name="T26" fmla="*/ 12 w 25"/>
                <a:gd name="T27" fmla="*/ 41 h 43"/>
                <a:gd name="T28" fmla="*/ 9 w 25"/>
                <a:gd name="T29" fmla="*/ 37 h 43"/>
                <a:gd name="T30" fmla="*/ 6 w 25"/>
                <a:gd name="T31" fmla="*/ 32 h 43"/>
                <a:gd name="T32" fmla="*/ 1 w 25"/>
                <a:gd name="T33" fmla="*/ 20 h 43"/>
                <a:gd name="T34" fmla="*/ 1 w 25"/>
                <a:gd name="T35" fmla="*/ 20 h 43"/>
                <a:gd name="T36" fmla="*/ 0 w 25"/>
                <a:gd name="T37" fmla="*/ 20 h 43"/>
                <a:gd name="T38" fmla="*/ 0 w 25"/>
                <a:gd name="T39" fmla="*/ 20 h 43"/>
                <a:gd name="T40" fmla="*/ 0 w 25"/>
                <a:gd name="T41" fmla="*/ 20 h 43"/>
                <a:gd name="T42" fmla="*/ 0 w 25"/>
                <a:gd name="T43" fmla="*/ 20 h 43"/>
                <a:gd name="T44" fmla="*/ 3 w 25"/>
                <a:gd name="T45" fmla="*/ 31 h 43"/>
                <a:gd name="T46" fmla="*/ 7 w 25"/>
                <a:gd name="T47" fmla="*/ 38 h 43"/>
                <a:gd name="T48" fmla="*/ 9 w 25"/>
                <a:gd name="T49" fmla="*/ 41 h 43"/>
                <a:gd name="T50" fmla="*/ 12 w 25"/>
                <a:gd name="T51" fmla="*/ 43 h 43"/>
                <a:gd name="T52" fmla="*/ 12 w 25"/>
                <a:gd name="T53" fmla="*/ 43 h 43"/>
                <a:gd name="T54" fmla="*/ 13 w 25"/>
                <a:gd name="T55" fmla="*/ 43 h 43"/>
                <a:gd name="T56" fmla="*/ 16 w 25"/>
                <a:gd name="T57" fmla="*/ 41 h 43"/>
                <a:gd name="T58" fmla="*/ 20 w 25"/>
                <a:gd name="T59" fmla="*/ 38 h 43"/>
                <a:gd name="T60" fmla="*/ 20 w 25"/>
                <a:gd name="T61" fmla="*/ 38 h 43"/>
                <a:gd name="T62" fmla="*/ 23 w 25"/>
                <a:gd name="T63" fmla="*/ 34 h 43"/>
                <a:gd name="T64" fmla="*/ 25 w 25"/>
                <a:gd name="T65" fmla="*/ 25 h 43"/>
                <a:gd name="T66" fmla="*/ 25 w 25"/>
                <a:gd name="T67" fmla="*/ 20 h 43"/>
                <a:gd name="T68" fmla="*/ 23 w 25"/>
                <a:gd name="T69" fmla="*/ 14 h 43"/>
                <a:gd name="T70" fmla="*/ 20 w 25"/>
                <a:gd name="T71" fmla="*/ 7 h 43"/>
                <a:gd name="T72" fmla="*/ 16 w 25"/>
                <a:gd name="T73" fmla="*/ 0 h 43"/>
                <a:gd name="T74" fmla="*/ 16 w 25"/>
                <a:gd name="T75" fmla="*/ 0 h 43"/>
                <a:gd name="T76" fmla="*/ 14 w 25"/>
                <a:gd name="T77" fmla="*/ 0 h 43"/>
                <a:gd name="T78" fmla="*/ 14 w 25"/>
                <a:gd name="T7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" h="43">
                  <a:moveTo>
                    <a:pt x="14" y="0"/>
                  </a:moveTo>
                  <a:lnTo>
                    <a:pt x="14" y="0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9" y="8"/>
                  </a:lnTo>
                  <a:lnTo>
                    <a:pt x="22" y="14"/>
                  </a:lnTo>
                  <a:lnTo>
                    <a:pt x="22" y="20"/>
                  </a:lnTo>
                  <a:lnTo>
                    <a:pt x="23" y="25"/>
                  </a:lnTo>
                  <a:lnTo>
                    <a:pt x="22" y="32"/>
                  </a:lnTo>
                  <a:lnTo>
                    <a:pt x="19" y="37"/>
                  </a:lnTo>
                  <a:lnTo>
                    <a:pt x="19" y="37"/>
                  </a:lnTo>
                  <a:lnTo>
                    <a:pt x="14" y="40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9" y="37"/>
                  </a:lnTo>
                  <a:lnTo>
                    <a:pt x="6" y="32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3" y="31"/>
                  </a:lnTo>
                  <a:lnTo>
                    <a:pt x="7" y="38"/>
                  </a:lnTo>
                  <a:lnTo>
                    <a:pt x="9" y="41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3" y="43"/>
                  </a:lnTo>
                  <a:lnTo>
                    <a:pt x="16" y="41"/>
                  </a:lnTo>
                  <a:lnTo>
                    <a:pt x="20" y="38"/>
                  </a:lnTo>
                  <a:lnTo>
                    <a:pt x="20" y="38"/>
                  </a:lnTo>
                  <a:lnTo>
                    <a:pt x="23" y="34"/>
                  </a:lnTo>
                  <a:lnTo>
                    <a:pt x="25" y="25"/>
                  </a:lnTo>
                  <a:lnTo>
                    <a:pt x="25" y="20"/>
                  </a:lnTo>
                  <a:lnTo>
                    <a:pt x="23" y="14"/>
                  </a:lnTo>
                  <a:lnTo>
                    <a:pt x="20" y="7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6" name="Freeform 45"/>
            <p:cNvSpPr>
              <a:spLocks/>
            </p:cNvSpPr>
            <p:nvPr/>
          </p:nvSpPr>
          <p:spPr bwMode="auto">
            <a:xfrm>
              <a:off x="-1706" y="784"/>
              <a:ext cx="41" cy="110"/>
            </a:xfrm>
            <a:custGeom>
              <a:avLst/>
              <a:gdLst>
                <a:gd name="T0" fmla="*/ 2 w 41"/>
                <a:gd name="T1" fmla="*/ 0 h 110"/>
                <a:gd name="T2" fmla="*/ 2 w 41"/>
                <a:gd name="T3" fmla="*/ 0 h 110"/>
                <a:gd name="T4" fmla="*/ 0 w 41"/>
                <a:gd name="T5" fmla="*/ 3 h 110"/>
                <a:gd name="T6" fmla="*/ 2 w 41"/>
                <a:gd name="T7" fmla="*/ 4 h 110"/>
                <a:gd name="T8" fmla="*/ 2 w 41"/>
                <a:gd name="T9" fmla="*/ 4 h 110"/>
                <a:gd name="T10" fmla="*/ 6 w 41"/>
                <a:gd name="T11" fmla="*/ 13 h 110"/>
                <a:gd name="T12" fmla="*/ 12 w 41"/>
                <a:gd name="T13" fmla="*/ 22 h 110"/>
                <a:gd name="T14" fmla="*/ 18 w 41"/>
                <a:gd name="T15" fmla="*/ 34 h 110"/>
                <a:gd name="T16" fmla="*/ 25 w 41"/>
                <a:gd name="T17" fmla="*/ 49 h 110"/>
                <a:gd name="T18" fmla="*/ 29 w 41"/>
                <a:gd name="T19" fmla="*/ 67 h 110"/>
                <a:gd name="T20" fmla="*/ 34 w 41"/>
                <a:gd name="T21" fmla="*/ 86 h 110"/>
                <a:gd name="T22" fmla="*/ 35 w 41"/>
                <a:gd name="T23" fmla="*/ 107 h 110"/>
                <a:gd name="T24" fmla="*/ 35 w 41"/>
                <a:gd name="T25" fmla="*/ 107 h 110"/>
                <a:gd name="T26" fmla="*/ 37 w 41"/>
                <a:gd name="T27" fmla="*/ 108 h 110"/>
                <a:gd name="T28" fmla="*/ 38 w 41"/>
                <a:gd name="T29" fmla="*/ 110 h 110"/>
                <a:gd name="T30" fmla="*/ 38 w 41"/>
                <a:gd name="T31" fmla="*/ 110 h 110"/>
                <a:gd name="T32" fmla="*/ 41 w 41"/>
                <a:gd name="T33" fmla="*/ 108 h 110"/>
                <a:gd name="T34" fmla="*/ 41 w 41"/>
                <a:gd name="T35" fmla="*/ 107 h 110"/>
                <a:gd name="T36" fmla="*/ 41 w 41"/>
                <a:gd name="T37" fmla="*/ 107 h 110"/>
                <a:gd name="T38" fmla="*/ 40 w 41"/>
                <a:gd name="T39" fmla="*/ 84 h 110"/>
                <a:gd name="T40" fmla="*/ 35 w 41"/>
                <a:gd name="T41" fmla="*/ 65 h 110"/>
                <a:gd name="T42" fmla="*/ 31 w 41"/>
                <a:gd name="T43" fmla="*/ 47 h 110"/>
                <a:gd name="T44" fmla="*/ 24 w 41"/>
                <a:gd name="T45" fmla="*/ 33 h 110"/>
                <a:gd name="T46" fmla="*/ 18 w 41"/>
                <a:gd name="T47" fmla="*/ 19 h 110"/>
                <a:gd name="T48" fmla="*/ 12 w 41"/>
                <a:gd name="T49" fmla="*/ 10 h 110"/>
                <a:gd name="T50" fmla="*/ 6 w 41"/>
                <a:gd name="T51" fmla="*/ 1 h 110"/>
                <a:gd name="T52" fmla="*/ 6 w 41"/>
                <a:gd name="T53" fmla="*/ 1 h 110"/>
                <a:gd name="T54" fmla="*/ 3 w 41"/>
                <a:gd name="T55" fmla="*/ 0 h 110"/>
                <a:gd name="T56" fmla="*/ 2 w 41"/>
                <a:gd name="T57" fmla="*/ 0 h 110"/>
                <a:gd name="T58" fmla="*/ 2 w 41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1" h="110">
                  <a:moveTo>
                    <a:pt x="2" y="0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13"/>
                  </a:lnTo>
                  <a:lnTo>
                    <a:pt x="12" y="22"/>
                  </a:lnTo>
                  <a:lnTo>
                    <a:pt x="18" y="34"/>
                  </a:lnTo>
                  <a:lnTo>
                    <a:pt x="25" y="49"/>
                  </a:lnTo>
                  <a:lnTo>
                    <a:pt x="29" y="67"/>
                  </a:lnTo>
                  <a:lnTo>
                    <a:pt x="34" y="86"/>
                  </a:lnTo>
                  <a:lnTo>
                    <a:pt x="35" y="107"/>
                  </a:lnTo>
                  <a:lnTo>
                    <a:pt x="35" y="107"/>
                  </a:lnTo>
                  <a:lnTo>
                    <a:pt x="37" y="108"/>
                  </a:lnTo>
                  <a:lnTo>
                    <a:pt x="38" y="110"/>
                  </a:lnTo>
                  <a:lnTo>
                    <a:pt x="38" y="110"/>
                  </a:lnTo>
                  <a:lnTo>
                    <a:pt x="41" y="108"/>
                  </a:lnTo>
                  <a:lnTo>
                    <a:pt x="41" y="107"/>
                  </a:lnTo>
                  <a:lnTo>
                    <a:pt x="41" y="107"/>
                  </a:lnTo>
                  <a:lnTo>
                    <a:pt x="40" y="84"/>
                  </a:lnTo>
                  <a:lnTo>
                    <a:pt x="35" y="65"/>
                  </a:lnTo>
                  <a:lnTo>
                    <a:pt x="31" y="47"/>
                  </a:lnTo>
                  <a:lnTo>
                    <a:pt x="24" y="33"/>
                  </a:lnTo>
                  <a:lnTo>
                    <a:pt x="18" y="19"/>
                  </a:lnTo>
                  <a:lnTo>
                    <a:pt x="12" y="10"/>
                  </a:lnTo>
                  <a:lnTo>
                    <a:pt x="6" y="1"/>
                  </a:lnTo>
                  <a:lnTo>
                    <a:pt x="6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5C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7" name="Freeform 46"/>
            <p:cNvSpPr>
              <a:spLocks/>
            </p:cNvSpPr>
            <p:nvPr/>
          </p:nvSpPr>
          <p:spPr bwMode="auto">
            <a:xfrm>
              <a:off x="-1733" y="799"/>
              <a:ext cx="67" cy="71"/>
            </a:xfrm>
            <a:custGeom>
              <a:avLst/>
              <a:gdLst>
                <a:gd name="T0" fmla="*/ 46 w 67"/>
                <a:gd name="T1" fmla="*/ 59 h 71"/>
                <a:gd name="T2" fmla="*/ 46 w 67"/>
                <a:gd name="T3" fmla="*/ 59 h 71"/>
                <a:gd name="T4" fmla="*/ 45 w 67"/>
                <a:gd name="T5" fmla="*/ 53 h 71"/>
                <a:gd name="T6" fmla="*/ 42 w 67"/>
                <a:gd name="T7" fmla="*/ 40 h 71"/>
                <a:gd name="T8" fmla="*/ 39 w 67"/>
                <a:gd name="T9" fmla="*/ 32 h 71"/>
                <a:gd name="T10" fmla="*/ 35 w 67"/>
                <a:gd name="T11" fmla="*/ 26 h 71"/>
                <a:gd name="T12" fmla="*/ 30 w 67"/>
                <a:gd name="T13" fmla="*/ 22 h 71"/>
                <a:gd name="T14" fmla="*/ 24 w 67"/>
                <a:gd name="T15" fmla="*/ 21 h 71"/>
                <a:gd name="T16" fmla="*/ 24 w 67"/>
                <a:gd name="T17" fmla="*/ 21 h 71"/>
                <a:gd name="T18" fmla="*/ 19 w 67"/>
                <a:gd name="T19" fmla="*/ 21 h 71"/>
                <a:gd name="T20" fmla="*/ 13 w 67"/>
                <a:gd name="T21" fmla="*/ 18 h 71"/>
                <a:gd name="T22" fmla="*/ 8 w 67"/>
                <a:gd name="T23" fmla="*/ 15 h 71"/>
                <a:gd name="T24" fmla="*/ 6 w 67"/>
                <a:gd name="T25" fmla="*/ 12 h 71"/>
                <a:gd name="T26" fmla="*/ 1 w 67"/>
                <a:gd name="T27" fmla="*/ 4 h 71"/>
                <a:gd name="T28" fmla="*/ 0 w 67"/>
                <a:gd name="T29" fmla="*/ 0 h 71"/>
                <a:gd name="T30" fmla="*/ 0 w 67"/>
                <a:gd name="T31" fmla="*/ 0 h 71"/>
                <a:gd name="T32" fmla="*/ 3 w 67"/>
                <a:gd name="T33" fmla="*/ 1 h 71"/>
                <a:gd name="T34" fmla="*/ 3 w 67"/>
                <a:gd name="T35" fmla="*/ 1 h 71"/>
                <a:gd name="T36" fmla="*/ 10 w 67"/>
                <a:gd name="T37" fmla="*/ 6 h 71"/>
                <a:gd name="T38" fmla="*/ 20 w 67"/>
                <a:gd name="T39" fmla="*/ 9 h 71"/>
                <a:gd name="T40" fmla="*/ 32 w 67"/>
                <a:gd name="T41" fmla="*/ 12 h 71"/>
                <a:gd name="T42" fmla="*/ 39 w 67"/>
                <a:gd name="T43" fmla="*/ 16 h 71"/>
                <a:gd name="T44" fmla="*/ 39 w 67"/>
                <a:gd name="T45" fmla="*/ 16 h 71"/>
                <a:gd name="T46" fmla="*/ 43 w 67"/>
                <a:gd name="T47" fmla="*/ 19 h 71"/>
                <a:gd name="T48" fmla="*/ 48 w 67"/>
                <a:gd name="T49" fmla="*/ 23 h 71"/>
                <a:gd name="T50" fmla="*/ 55 w 67"/>
                <a:gd name="T51" fmla="*/ 37 h 71"/>
                <a:gd name="T52" fmla="*/ 61 w 67"/>
                <a:gd name="T53" fmla="*/ 53 h 71"/>
                <a:gd name="T54" fmla="*/ 67 w 67"/>
                <a:gd name="T55" fmla="*/ 71 h 71"/>
                <a:gd name="T56" fmla="*/ 67 w 67"/>
                <a:gd name="T57" fmla="*/ 71 h 71"/>
                <a:gd name="T58" fmla="*/ 49 w 67"/>
                <a:gd name="T59" fmla="*/ 69 h 71"/>
                <a:gd name="T60" fmla="*/ 49 w 67"/>
                <a:gd name="T61" fmla="*/ 69 h 71"/>
                <a:gd name="T62" fmla="*/ 46 w 67"/>
                <a:gd name="T63" fmla="*/ 59 h 71"/>
                <a:gd name="T64" fmla="*/ 46 w 67"/>
                <a:gd name="T65" fmla="*/ 5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7" h="71">
                  <a:moveTo>
                    <a:pt x="46" y="59"/>
                  </a:moveTo>
                  <a:lnTo>
                    <a:pt x="46" y="59"/>
                  </a:lnTo>
                  <a:lnTo>
                    <a:pt x="45" y="53"/>
                  </a:lnTo>
                  <a:lnTo>
                    <a:pt x="42" y="40"/>
                  </a:lnTo>
                  <a:lnTo>
                    <a:pt x="39" y="32"/>
                  </a:lnTo>
                  <a:lnTo>
                    <a:pt x="35" y="26"/>
                  </a:lnTo>
                  <a:lnTo>
                    <a:pt x="30" y="22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19" y="21"/>
                  </a:lnTo>
                  <a:lnTo>
                    <a:pt x="13" y="18"/>
                  </a:lnTo>
                  <a:lnTo>
                    <a:pt x="8" y="15"/>
                  </a:lnTo>
                  <a:lnTo>
                    <a:pt x="6" y="12"/>
                  </a:lnTo>
                  <a:lnTo>
                    <a:pt x="1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1"/>
                  </a:lnTo>
                  <a:lnTo>
                    <a:pt x="10" y="6"/>
                  </a:lnTo>
                  <a:lnTo>
                    <a:pt x="20" y="9"/>
                  </a:lnTo>
                  <a:lnTo>
                    <a:pt x="32" y="12"/>
                  </a:lnTo>
                  <a:lnTo>
                    <a:pt x="39" y="16"/>
                  </a:lnTo>
                  <a:lnTo>
                    <a:pt x="39" y="16"/>
                  </a:lnTo>
                  <a:lnTo>
                    <a:pt x="43" y="19"/>
                  </a:lnTo>
                  <a:lnTo>
                    <a:pt x="48" y="23"/>
                  </a:lnTo>
                  <a:lnTo>
                    <a:pt x="55" y="37"/>
                  </a:lnTo>
                  <a:lnTo>
                    <a:pt x="61" y="53"/>
                  </a:lnTo>
                  <a:lnTo>
                    <a:pt x="67" y="71"/>
                  </a:lnTo>
                  <a:lnTo>
                    <a:pt x="67" y="71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6" y="59"/>
                  </a:lnTo>
                  <a:lnTo>
                    <a:pt x="46" y="59"/>
                  </a:lnTo>
                  <a:close/>
                </a:path>
              </a:pathLst>
            </a:custGeom>
            <a:solidFill>
              <a:srgbClr val="5C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8" name="Freeform 47"/>
            <p:cNvSpPr>
              <a:spLocks/>
            </p:cNvSpPr>
            <p:nvPr/>
          </p:nvSpPr>
          <p:spPr bwMode="auto">
            <a:xfrm>
              <a:off x="-1727" y="750"/>
              <a:ext cx="8" cy="10"/>
            </a:xfrm>
            <a:custGeom>
              <a:avLst/>
              <a:gdLst>
                <a:gd name="T0" fmla="*/ 7 w 8"/>
                <a:gd name="T1" fmla="*/ 0 h 10"/>
                <a:gd name="T2" fmla="*/ 7 w 8"/>
                <a:gd name="T3" fmla="*/ 0 h 10"/>
                <a:gd name="T4" fmla="*/ 4 w 8"/>
                <a:gd name="T5" fmla="*/ 0 h 10"/>
                <a:gd name="T6" fmla="*/ 1 w 8"/>
                <a:gd name="T7" fmla="*/ 1 h 10"/>
                <a:gd name="T8" fmla="*/ 1 w 8"/>
                <a:gd name="T9" fmla="*/ 1 h 10"/>
                <a:gd name="T10" fmla="*/ 0 w 8"/>
                <a:gd name="T11" fmla="*/ 4 h 10"/>
                <a:gd name="T12" fmla="*/ 1 w 8"/>
                <a:gd name="T13" fmla="*/ 7 h 10"/>
                <a:gd name="T14" fmla="*/ 1 w 8"/>
                <a:gd name="T15" fmla="*/ 7 h 10"/>
                <a:gd name="T16" fmla="*/ 2 w 8"/>
                <a:gd name="T17" fmla="*/ 10 h 10"/>
                <a:gd name="T18" fmla="*/ 5 w 8"/>
                <a:gd name="T19" fmla="*/ 10 h 10"/>
                <a:gd name="T20" fmla="*/ 8 w 8"/>
                <a:gd name="T21" fmla="*/ 10 h 10"/>
                <a:gd name="T22" fmla="*/ 7 w 8"/>
                <a:gd name="T2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7" y="0"/>
                  </a:moveTo>
                  <a:lnTo>
                    <a:pt x="7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4"/>
                  </a:lnTo>
                  <a:lnTo>
                    <a:pt x="1" y="7"/>
                  </a:lnTo>
                  <a:lnTo>
                    <a:pt x="1" y="7"/>
                  </a:lnTo>
                  <a:lnTo>
                    <a:pt x="2" y="10"/>
                  </a:lnTo>
                  <a:lnTo>
                    <a:pt x="5" y="10"/>
                  </a:lnTo>
                  <a:lnTo>
                    <a:pt x="8" y="1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9" name="Freeform 48"/>
            <p:cNvSpPr>
              <a:spLocks/>
            </p:cNvSpPr>
            <p:nvPr/>
          </p:nvSpPr>
          <p:spPr bwMode="auto">
            <a:xfrm>
              <a:off x="-1732" y="745"/>
              <a:ext cx="47" cy="55"/>
            </a:xfrm>
            <a:custGeom>
              <a:avLst/>
              <a:gdLst>
                <a:gd name="T0" fmla="*/ 15 w 47"/>
                <a:gd name="T1" fmla="*/ 0 h 55"/>
                <a:gd name="T2" fmla="*/ 15 w 47"/>
                <a:gd name="T3" fmla="*/ 0 h 55"/>
                <a:gd name="T4" fmla="*/ 21 w 47"/>
                <a:gd name="T5" fmla="*/ 5 h 55"/>
                <a:gd name="T6" fmla="*/ 34 w 47"/>
                <a:gd name="T7" fmla="*/ 14 h 55"/>
                <a:gd name="T8" fmla="*/ 39 w 47"/>
                <a:gd name="T9" fmla="*/ 21 h 55"/>
                <a:gd name="T10" fmla="*/ 44 w 47"/>
                <a:gd name="T11" fmla="*/ 29 h 55"/>
                <a:gd name="T12" fmla="*/ 47 w 47"/>
                <a:gd name="T13" fmla="*/ 36 h 55"/>
                <a:gd name="T14" fmla="*/ 47 w 47"/>
                <a:gd name="T15" fmla="*/ 40 h 55"/>
                <a:gd name="T16" fmla="*/ 45 w 47"/>
                <a:gd name="T17" fmla="*/ 45 h 55"/>
                <a:gd name="T18" fmla="*/ 45 w 47"/>
                <a:gd name="T19" fmla="*/ 45 h 55"/>
                <a:gd name="T20" fmla="*/ 41 w 47"/>
                <a:gd name="T21" fmla="*/ 51 h 55"/>
                <a:gd name="T22" fmla="*/ 35 w 47"/>
                <a:gd name="T23" fmla="*/ 55 h 55"/>
                <a:gd name="T24" fmla="*/ 29 w 47"/>
                <a:gd name="T25" fmla="*/ 55 h 55"/>
                <a:gd name="T26" fmla="*/ 22 w 47"/>
                <a:gd name="T27" fmla="*/ 54 h 55"/>
                <a:gd name="T28" fmla="*/ 15 w 47"/>
                <a:gd name="T29" fmla="*/ 48 h 55"/>
                <a:gd name="T30" fmla="*/ 9 w 47"/>
                <a:gd name="T31" fmla="*/ 40 h 55"/>
                <a:gd name="T32" fmla="*/ 3 w 47"/>
                <a:gd name="T33" fmla="*/ 29 h 55"/>
                <a:gd name="T34" fmla="*/ 0 w 47"/>
                <a:gd name="T35" fmla="*/ 15 h 55"/>
                <a:gd name="T36" fmla="*/ 0 w 47"/>
                <a:gd name="T37" fmla="*/ 15 h 55"/>
                <a:gd name="T38" fmla="*/ 0 w 47"/>
                <a:gd name="T39" fmla="*/ 14 h 55"/>
                <a:gd name="T40" fmla="*/ 0 w 47"/>
                <a:gd name="T41" fmla="*/ 12 h 55"/>
                <a:gd name="T42" fmla="*/ 3 w 47"/>
                <a:gd name="T43" fmla="*/ 11 h 55"/>
                <a:gd name="T44" fmla="*/ 9 w 47"/>
                <a:gd name="T45" fmla="*/ 12 h 55"/>
                <a:gd name="T46" fmla="*/ 9 w 47"/>
                <a:gd name="T47" fmla="*/ 12 h 55"/>
                <a:gd name="T48" fmla="*/ 7 w 47"/>
                <a:gd name="T49" fmla="*/ 9 h 55"/>
                <a:gd name="T50" fmla="*/ 7 w 47"/>
                <a:gd name="T51" fmla="*/ 8 h 55"/>
                <a:gd name="T52" fmla="*/ 10 w 47"/>
                <a:gd name="T53" fmla="*/ 6 h 55"/>
                <a:gd name="T54" fmla="*/ 10 w 47"/>
                <a:gd name="T55" fmla="*/ 6 h 55"/>
                <a:gd name="T56" fmla="*/ 9 w 47"/>
                <a:gd name="T57" fmla="*/ 2 h 55"/>
                <a:gd name="T58" fmla="*/ 10 w 47"/>
                <a:gd name="T59" fmla="*/ 0 h 55"/>
                <a:gd name="T60" fmla="*/ 15 w 47"/>
                <a:gd name="T61" fmla="*/ 0 h 55"/>
                <a:gd name="T62" fmla="*/ 15 w 47"/>
                <a:gd name="T6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7" h="55">
                  <a:moveTo>
                    <a:pt x="15" y="0"/>
                  </a:moveTo>
                  <a:lnTo>
                    <a:pt x="15" y="0"/>
                  </a:lnTo>
                  <a:lnTo>
                    <a:pt x="21" y="5"/>
                  </a:lnTo>
                  <a:lnTo>
                    <a:pt x="34" y="14"/>
                  </a:lnTo>
                  <a:lnTo>
                    <a:pt x="39" y="21"/>
                  </a:lnTo>
                  <a:lnTo>
                    <a:pt x="44" y="29"/>
                  </a:lnTo>
                  <a:lnTo>
                    <a:pt x="47" y="36"/>
                  </a:lnTo>
                  <a:lnTo>
                    <a:pt x="47" y="40"/>
                  </a:lnTo>
                  <a:lnTo>
                    <a:pt x="45" y="45"/>
                  </a:lnTo>
                  <a:lnTo>
                    <a:pt x="45" y="45"/>
                  </a:lnTo>
                  <a:lnTo>
                    <a:pt x="41" y="51"/>
                  </a:lnTo>
                  <a:lnTo>
                    <a:pt x="35" y="55"/>
                  </a:lnTo>
                  <a:lnTo>
                    <a:pt x="29" y="55"/>
                  </a:lnTo>
                  <a:lnTo>
                    <a:pt x="22" y="54"/>
                  </a:lnTo>
                  <a:lnTo>
                    <a:pt x="15" y="48"/>
                  </a:lnTo>
                  <a:lnTo>
                    <a:pt x="9" y="40"/>
                  </a:lnTo>
                  <a:lnTo>
                    <a:pt x="3" y="29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3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7" y="9"/>
                  </a:lnTo>
                  <a:lnTo>
                    <a:pt x="7" y="8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9" y="2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0" name="Freeform 49"/>
            <p:cNvSpPr>
              <a:spLocks/>
            </p:cNvSpPr>
            <p:nvPr/>
          </p:nvSpPr>
          <p:spPr bwMode="auto">
            <a:xfrm>
              <a:off x="-1726" y="750"/>
              <a:ext cx="38" cy="50"/>
            </a:xfrm>
            <a:custGeom>
              <a:avLst/>
              <a:gdLst>
                <a:gd name="T0" fmla="*/ 3 w 38"/>
                <a:gd name="T1" fmla="*/ 0 h 50"/>
                <a:gd name="T2" fmla="*/ 3 w 38"/>
                <a:gd name="T3" fmla="*/ 0 h 50"/>
                <a:gd name="T4" fmla="*/ 9 w 38"/>
                <a:gd name="T5" fmla="*/ 3 h 50"/>
                <a:gd name="T6" fmla="*/ 19 w 38"/>
                <a:gd name="T7" fmla="*/ 10 h 50"/>
                <a:gd name="T8" fmla="*/ 25 w 38"/>
                <a:gd name="T9" fmla="*/ 15 h 50"/>
                <a:gd name="T10" fmla="*/ 31 w 38"/>
                <a:gd name="T11" fmla="*/ 19 h 50"/>
                <a:gd name="T12" fmla="*/ 35 w 38"/>
                <a:gd name="T13" fmla="*/ 25 h 50"/>
                <a:gd name="T14" fmla="*/ 38 w 38"/>
                <a:gd name="T15" fmla="*/ 32 h 50"/>
                <a:gd name="T16" fmla="*/ 38 w 38"/>
                <a:gd name="T17" fmla="*/ 32 h 50"/>
                <a:gd name="T18" fmla="*/ 38 w 38"/>
                <a:gd name="T19" fmla="*/ 38 h 50"/>
                <a:gd name="T20" fmla="*/ 35 w 38"/>
                <a:gd name="T21" fmla="*/ 46 h 50"/>
                <a:gd name="T22" fmla="*/ 35 w 38"/>
                <a:gd name="T23" fmla="*/ 46 h 50"/>
                <a:gd name="T24" fmla="*/ 31 w 38"/>
                <a:gd name="T25" fmla="*/ 50 h 50"/>
                <a:gd name="T26" fmla="*/ 26 w 38"/>
                <a:gd name="T27" fmla="*/ 50 h 50"/>
                <a:gd name="T28" fmla="*/ 26 w 38"/>
                <a:gd name="T29" fmla="*/ 50 h 50"/>
                <a:gd name="T30" fmla="*/ 22 w 38"/>
                <a:gd name="T31" fmla="*/ 49 h 50"/>
                <a:gd name="T32" fmla="*/ 17 w 38"/>
                <a:gd name="T33" fmla="*/ 43 h 50"/>
                <a:gd name="T34" fmla="*/ 13 w 38"/>
                <a:gd name="T35" fmla="*/ 35 h 50"/>
                <a:gd name="T36" fmla="*/ 9 w 38"/>
                <a:gd name="T37" fmla="*/ 28 h 50"/>
                <a:gd name="T38" fmla="*/ 3 w 38"/>
                <a:gd name="T39" fmla="*/ 13 h 50"/>
                <a:gd name="T40" fmla="*/ 0 w 38"/>
                <a:gd name="T41" fmla="*/ 6 h 50"/>
                <a:gd name="T42" fmla="*/ 0 w 38"/>
                <a:gd name="T43" fmla="*/ 6 h 50"/>
                <a:gd name="T44" fmla="*/ 1 w 38"/>
                <a:gd name="T45" fmla="*/ 6 h 50"/>
                <a:gd name="T46" fmla="*/ 1 w 38"/>
                <a:gd name="T47" fmla="*/ 6 h 50"/>
                <a:gd name="T48" fmla="*/ 1 w 38"/>
                <a:gd name="T49" fmla="*/ 6 h 50"/>
                <a:gd name="T50" fmla="*/ 1 w 38"/>
                <a:gd name="T51" fmla="*/ 6 h 50"/>
                <a:gd name="T52" fmla="*/ 4 w 38"/>
                <a:gd name="T53" fmla="*/ 12 h 50"/>
                <a:gd name="T54" fmla="*/ 10 w 38"/>
                <a:gd name="T55" fmla="*/ 27 h 50"/>
                <a:gd name="T56" fmla="*/ 13 w 38"/>
                <a:gd name="T57" fmla="*/ 35 h 50"/>
                <a:gd name="T58" fmla="*/ 17 w 38"/>
                <a:gd name="T59" fmla="*/ 41 h 50"/>
                <a:gd name="T60" fmla="*/ 22 w 38"/>
                <a:gd name="T61" fmla="*/ 47 h 50"/>
                <a:gd name="T62" fmla="*/ 26 w 38"/>
                <a:gd name="T63" fmla="*/ 49 h 50"/>
                <a:gd name="T64" fmla="*/ 26 w 38"/>
                <a:gd name="T65" fmla="*/ 49 h 50"/>
                <a:gd name="T66" fmla="*/ 31 w 38"/>
                <a:gd name="T67" fmla="*/ 49 h 50"/>
                <a:gd name="T68" fmla="*/ 35 w 38"/>
                <a:gd name="T69" fmla="*/ 44 h 50"/>
                <a:gd name="T70" fmla="*/ 35 w 38"/>
                <a:gd name="T71" fmla="*/ 44 h 50"/>
                <a:gd name="T72" fmla="*/ 36 w 38"/>
                <a:gd name="T73" fmla="*/ 38 h 50"/>
                <a:gd name="T74" fmla="*/ 36 w 38"/>
                <a:gd name="T75" fmla="*/ 32 h 50"/>
                <a:gd name="T76" fmla="*/ 36 w 38"/>
                <a:gd name="T77" fmla="*/ 32 h 50"/>
                <a:gd name="T78" fmla="*/ 33 w 38"/>
                <a:gd name="T79" fmla="*/ 27 h 50"/>
                <a:gd name="T80" fmla="*/ 29 w 38"/>
                <a:gd name="T81" fmla="*/ 21 h 50"/>
                <a:gd name="T82" fmla="*/ 19 w 38"/>
                <a:gd name="T83" fmla="*/ 10 h 50"/>
                <a:gd name="T84" fmla="*/ 7 w 38"/>
                <a:gd name="T85" fmla="*/ 4 h 50"/>
                <a:gd name="T86" fmla="*/ 3 w 38"/>
                <a:gd name="T87" fmla="*/ 1 h 50"/>
                <a:gd name="T88" fmla="*/ 3 w 38"/>
                <a:gd name="T89" fmla="*/ 1 h 50"/>
                <a:gd name="T90" fmla="*/ 3 w 38"/>
                <a:gd name="T91" fmla="*/ 0 h 50"/>
                <a:gd name="T92" fmla="*/ 3 w 38"/>
                <a:gd name="T93" fmla="*/ 0 h 50"/>
                <a:gd name="T94" fmla="*/ 3 w 38"/>
                <a:gd name="T95" fmla="*/ 0 h 50"/>
                <a:gd name="T96" fmla="*/ 3 w 38"/>
                <a:gd name="T9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8" h="50">
                  <a:moveTo>
                    <a:pt x="3" y="0"/>
                  </a:moveTo>
                  <a:lnTo>
                    <a:pt x="3" y="0"/>
                  </a:lnTo>
                  <a:lnTo>
                    <a:pt x="9" y="3"/>
                  </a:lnTo>
                  <a:lnTo>
                    <a:pt x="19" y="10"/>
                  </a:lnTo>
                  <a:lnTo>
                    <a:pt x="25" y="15"/>
                  </a:lnTo>
                  <a:lnTo>
                    <a:pt x="31" y="19"/>
                  </a:lnTo>
                  <a:lnTo>
                    <a:pt x="35" y="25"/>
                  </a:lnTo>
                  <a:lnTo>
                    <a:pt x="38" y="32"/>
                  </a:lnTo>
                  <a:lnTo>
                    <a:pt x="38" y="32"/>
                  </a:lnTo>
                  <a:lnTo>
                    <a:pt x="38" y="38"/>
                  </a:lnTo>
                  <a:lnTo>
                    <a:pt x="35" y="46"/>
                  </a:lnTo>
                  <a:lnTo>
                    <a:pt x="35" y="46"/>
                  </a:lnTo>
                  <a:lnTo>
                    <a:pt x="31" y="50"/>
                  </a:lnTo>
                  <a:lnTo>
                    <a:pt x="26" y="50"/>
                  </a:lnTo>
                  <a:lnTo>
                    <a:pt x="26" y="50"/>
                  </a:lnTo>
                  <a:lnTo>
                    <a:pt x="22" y="49"/>
                  </a:lnTo>
                  <a:lnTo>
                    <a:pt x="17" y="43"/>
                  </a:lnTo>
                  <a:lnTo>
                    <a:pt x="13" y="35"/>
                  </a:lnTo>
                  <a:lnTo>
                    <a:pt x="9" y="28"/>
                  </a:lnTo>
                  <a:lnTo>
                    <a:pt x="3" y="13"/>
                  </a:lnTo>
                  <a:lnTo>
                    <a:pt x="0" y="6"/>
                  </a:lnTo>
                  <a:lnTo>
                    <a:pt x="0" y="6"/>
                  </a:lnTo>
                  <a:lnTo>
                    <a:pt x="1" y="6"/>
                  </a:lnTo>
                  <a:lnTo>
                    <a:pt x="1" y="6"/>
                  </a:lnTo>
                  <a:lnTo>
                    <a:pt x="1" y="6"/>
                  </a:lnTo>
                  <a:lnTo>
                    <a:pt x="1" y="6"/>
                  </a:lnTo>
                  <a:lnTo>
                    <a:pt x="4" y="12"/>
                  </a:lnTo>
                  <a:lnTo>
                    <a:pt x="10" y="27"/>
                  </a:lnTo>
                  <a:lnTo>
                    <a:pt x="13" y="35"/>
                  </a:lnTo>
                  <a:lnTo>
                    <a:pt x="17" y="41"/>
                  </a:lnTo>
                  <a:lnTo>
                    <a:pt x="22" y="47"/>
                  </a:lnTo>
                  <a:lnTo>
                    <a:pt x="26" y="49"/>
                  </a:lnTo>
                  <a:lnTo>
                    <a:pt x="26" y="49"/>
                  </a:lnTo>
                  <a:lnTo>
                    <a:pt x="31" y="49"/>
                  </a:lnTo>
                  <a:lnTo>
                    <a:pt x="35" y="44"/>
                  </a:lnTo>
                  <a:lnTo>
                    <a:pt x="35" y="44"/>
                  </a:lnTo>
                  <a:lnTo>
                    <a:pt x="36" y="38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3" y="27"/>
                  </a:lnTo>
                  <a:lnTo>
                    <a:pt x="29" y="21"/>
                  </a:lnTo>
                  <a:lnTo>
                    <a:pt x="19" y="10"/>
                  </a:lnTo>
                  <a:lnTo>
                    <a:pt x="7" y="4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1" name="Freeform 50"/>
            <p:cNvSpPr>
              <a:spLocks/>
            </p:cNvSpPr>
            <p:nvPr/>
          </p:nvSpPr>
          <p:spPr bwMode="auto">
            <a:xfrm>
              <a:off x="-1720" y="779"/>
              <a:ext cx="29" cy="23"/>
            </a:xfrm>
            <a:custGeom>
              <a:avLst/>
              <a:gdLst>
                <a:gd name="T0" fmla="*/ 0 w 29"/>
                <a:gd name="T1" fmla="*/ 3 h 23"/>
                <a:gd name="T2" fmla="*/ 0 w 29"/>
                <a:gd name="T3" fmla="*/ 3 h 23"/>
                <a:gd name="T4" fmla="*/ 1 w 29"/>
                <a:gd name="T5" fmla="*/ 3 h 23"/>
                <a:gd name="T6" fmla="*/ 1 w 29"/>
                <a:gd name="T7" fmla="*/ 3 h 23"/>
                <a:gd name="T8" fmla="*/ 4 w 29"/>
                <a:gd name="T9" fmla="*/ 9 h 23"/>
                <a:gd name="T10" fmla="*/ 7 w 29"/>
                <a:gd name="T11" fmla="*/ 14 h 23"/>
                <a:gd name="T12" fmla="*/ 13 w 29"/>
                <a:gd name="T13" fmla="*/ 18 h 23"/>
                <a:gd name="T14" fmla="*/ 19 w 29"/>
                <a:gd name="T15" fmla="*/ 21 h 23"/>
                <a:gd name="T16" fmla="*/ 22 w 29"/>
                <a:gd name="T17" fmla="*/ 21 h 23"/>
                <a:gd name="T18" fmla="*/ 22 w 29"/>
                <a:gd name="T19" fmla="*/ 21 h 23"/>
                <a:gd name="T20" fmla="*/ 26 w 29"/>
                <a:gd name="T21" fmla="*/ 18 h 23"/>
                <a:gd name="T22" fmla="*/ 27 w 29"/>
                <a:gd name="T23" fmla="*/ 17 h 23"/>
                <a:gd name="T24" fmla="*/ 27 w 29"/>
                <a:gd name="T25" fmla="*/ 17 h 23"/>
                <a:gd name="T26" fmla="*/ 26 w 29"/>
                <a:gd name="T27" fmla="*/ 12 h 23"/>
                <a:gd name="T28" fmla="*/ 25 w 29"/>
                <a:gd name="T29" fmla="*/ 9 h 23"/>
                <a:gd name="T30" fmla="*/ 19 w 29"/>
                <a:gd name="T31" fmla="*/ 2 h 23"/>
                <a:gd name="T32" fmla="*/ 19 w 29"/>
                <a:gd name="T33" fmla="*/ 2 h 23"/>
                <a:gd name="T34" fmla="*/ 19 w 29"/>
                <a:gd name="T35" fmla="*/ 0 h 23"/>
                <a:gd name="T36" fmla="*/ 19 w 29"/>
                <a:gd name="T37" fmla="*/ 0 h 23"/>
                <a:gd name="T38" fmla="*/ 19 w 29"/>
                <a:gd name="T39" fmla="*/ 0 h 23"/>
                <a:gd name="T40" fmla="*/ 19 w 29"/>
                <a:gd name="T41" fmla="*/ 0 h 23"/>
                <a:gd name="T42" fmla="*/ 25 w 29"/>
                <a:gd name="T43" fmla="*/ 6 h 23"/>
                <a:gd name="T44" fmla="*/ 27 w 29"/>
                <a:gd name="T45" fmla="*/ 12 h 23"/>
                <a:gd name="T46" fmla="*/ 29 w 29"/>
                <a:gd name="T47" fmla="*/ 17 h 23"/>
                <a:gd name="T48" fmla="*/ 29 w 29"/>
                <a:gd name="T49" fmla="*/ 17 h 23"/>
                <a:gd name="T50" fmla="*/ 26 w 29"/>
                <a:gd name="T51" fmla="*/ 20 h 23"/>
                <a:gd name="T52" fmla="*/ 22 w 29"/>
                <a:gd name="T53" fmla="*/ 21 h 23"/>
                <a:gd name="T54" fmla="*/ 22 w 29"/>
                <a:gd name="T55" fmla="*/ 21 h 23"/>
                <a:gd name="T56" fmla="*/ 19 w 29"/>
                <a:gd name="T57" fmla="*/ 23 h 23"/>
                <a:gd name="T58" fmla="*/ 13 w 29"/>
                <a:gd name="T59" fmla="*/ 20 h 23"/>
                <a:gd name="T60" fmla="*/ 9 w 29"/>
                <a:gd name="T61" fmla="*/ 18 h 23"/>
                <a:gd name="T62" fmla="*/ 6 w 29"/>
                <a:gd name="T63" fmla="*/ 15 h 23"/>
                <a:gd name="T64" fmla="*/ 3 w 29"/>
                <a:gd name="T65" fmla="*/ 9 h 23"/>
                <a:gd name="T66" fmla="*/ 0 w 29"/>
                <a:gd name="T67" fmla="*/ 3 h 23"/>
                <a:gd name="T68" fmla="*/ 0 w 29"/>
                <a:gd name="T69" fmla="*/ 3 h 23"/>
                <a:gd name="T70" fmla="*/ 0 w 29"/>
                <a:gd name="T71" fmla="*/ 3 h 23"/>
                <a:gd name="T72" fmla="*/ 0 w 29"/>
                <a:gd name="T73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" h="23">
                  <a:moveTo>
                    <a:pt x="0" y="3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4" y="9"/>
                  </a:lnTo>
                  <a:lnTo>
                    <a:pt x="7" y="14"/>
                  </a:lnTo>
                  <a:lnTo>
                    <a:pt x="13" y="18"/>
                  </a:lnTo>
                  <a:lnTo>
                    <a:pt x="19" y="21"/>
                  </a:lnTo>
                  <a:lnTo>
                    <a:pt x="22" y="21"/>
                  </a:lnTo>
                  <a:lnTo>
                    <a:pt x="22" y="21"/>
                  </a:lnTo>
                  <a:lnTo>
                    <a:pt x="26" y="18"/>
                  </a:lnTo>
                  <a:lnTo>
                    <a:pt x="27" y="17"/>
                  </a:lnTo>
                  <a:lnTo>
                    <a:pt x="27" y="17"/>
                  </a:lnTo>
                  <a:lnTo>
                    <a:pt x="26" y="12"/>
                  </a:lnTo>
                  <a:lnTo>
                    <a:pt x="25" y="9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5" y="6"/>
                  </a:lnTo>
                  <a:lnTo>
                    <a:pt x="27" y="12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6" y="20"/>
                  </a:lnTo>
                  <a:lnTo>
                    <a:pt x="22" y="21"/>
                  </a:lnTo>
                  <a:lnTo>
                    <a:pt x="22" y="21"/>
                  </a:lnTo>
                  <a:lnTo>
                    <a:pt x="19" y="23"/>
                  </a:lnTo>
                  <a:lnTo>
                    <a:pt x="13" y="20"/>
                  </a:lnTo>
                  <a:lnTo>
                    <a:pt x="9" y="18"/>
                  </a:lnTo>
                  <a:lnTo>
                    <a:pt x="6" y="15"/>
                  </a:lnTo>
                  <a:lnTo>
                    <a:pt x="3" y="9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2" name="Freeform 51"/>
            <p:cNvSpPr>
              <a:spLocks/>
            </p:cNvSpPr>
            <p:nvPr/>
          </p:nvSpPr>
          <p:spPr bwMode="auto">
            <a:xfrm>
              <a:off x="-1624" y="768"/>
              <a:ext cx="26" cy="102"/>
            </a:xfrm>
            <a:custGeom>
              <a:avLst/>
              <a:gdLst>
                <a:gd name="T0" fmla="*/ 26 w 26"/>
                <a:gd name="T1" fmla="*/ 3 h 102"/>
                <a:gd name="T2" fmla="*/ 26 w 26"/>
                <a:gd name="T3" fmla="*/ 3 h 102"/>
                <a:gd name="T4" fmla="*/ 26 w 26"/>
                <a:gd name="T5" fmla="*/ 13 h 102"/>
                <a:gd name="T6" fmla="*/ 24 w 26"/>
                <a:gd name="T7" fmla="*/ 38 h 102"/>
                <a:gd name="T8" fmla="*/ 21 w 26"/>
                <a:gd name="T9" fmla="*/ 53 h 102"/>
                <a:gd name="T10" fmla="*/ 19 w 26"/>
                <a:gd name="T11" fmla="*/ 69 h 102"/>
                <a:gd name="T12" fmla="*/ 13 w 26"/>
                <a:gd name="T13" fmla="*/ 86 h 102"/>
                <a:gd name="T14" fmla="*/ 5 w 26"/>
                <a:gd name="T15" fmla="*/ 102 h 102"/>
                <a:gd name="T16" fmla="*/ 5 w 26"/>
                <a:gd name="T17" fmla="*/ 102 h 102"/>
                <a:gd name="T18" fmla="*/ 4 w 26"/>
                <a:gd name="T19" fmla="*/ 102 h 102"/>
                <a:gd name="T20" fmla="*/ 1 w 26"/>
                <a:gd name="T21" fmla="*/ 102 h 102"/>
                <a:gd name="T22" fmla="*/ 1 w 26"/>
                <a:gd name="T23" fmla="*/ 102 h 102"/>
                <a:gd name="T24" fmla="*/ 0 w 26"/>
                <a:gd name="T25" fmla="*/ 100 h 102"/>
                <a:gd name="T26" fmla="*/ 0 w 26"/>
                <a:gd name="T27" fmla="*/ 97 h 102"/>
                <a:gd name="T28" fmla="*/ 0 w 26"/>
                <a:gd name="T29" fmla="*/ 97 h 102"/>
                <a:gd name="T30" fmla="*/ 7 w 26"/>
                <a:gd name="T31" fmla="*/ 83 h 102"/>
                <a:gd name="T32" fmla="*/ 13 w 26"/>
                <a:gd name="T33" fmla="*/ 68 h 102"/>
                <a:gd name="T34" fmla="*/ 16 w 26"/>
                <a:gd name="T35" fmla="*/ 52 h 102"/>
                <a:gd name="T36" fmla="*/ 19 w 26"/>
                <a:gd name="T37" fmla="*/ 37 h 102"/>
                <a:gd name="T38" fmla="*/ 20 w 26"/>
                <a:gd name="T39" fmla="*/ 13 h 102"/>
                <a:gd name="T40" fmla="*/ 19 w 26"/>
                <a:gd name="T41" fmla="*/ 3 h 102"/>
                <a:gd name="T42" fmla="*/ 19 w 26"/>
                <a:gd name="T43" fmla="*/ 3 h 102"/>
                <a:gd name="T44" fmla="*/ 20 w 26"/>
                <a:gd name="T45" fmla="*/ 0 h 102"/>
                <a:gd name="T46" fmla="*/ 21 w 26"/>
                <a:gd name="T47" fmla="*/ 0 h 102"/>
                <a:gd name="T48" fmla="*/ 21 w 26"/>
                <a:gd name="T49" fmla="*/ 0 h 102"/>
                <a:gd name="T50" fmla="*/ 24 w 26"/>
                <a:gd name="T51" fmla="*/ 0 h 102"/>
                <a:gd name="T52" fmla="*/ 26 w 26"/>
                <a:gd name="T53" fmla="*/ 3 h 102"/>
                <a:gd name="T54" fmla="*/ 26 w 26"/>
                <a:gd name="T55" fmla="*/ 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6" h="102">
                  <a:moveTo>
                    <a:pt x="26" y="3"/>
                  </a:moveTo>
                  <a:lnTo>
                    <a:pt x="26" y="3"/>
                  </a:lnTo>
                  <a:lnTo>
                    <a:pt x="26" y="13"/>
                  </a:lnTo>
                  <a:lnTo>
                    <a:pt x="24" y="38"/>
                  </a:lnTo>
                  <a:lnTo>
                    <a:pt x="21" y="53"/>
                  </a:lnTo>
                  <a:lnTo>
                    <a:pt x="19" y="69"/>
                  </a:lnTo>
                  <a:lnTo>
                    <a:pt x="13" y="86"/>
                  </a:lnTo>
                  <a:lnTo>
                    <a:pt x="5" y="102"/>
                  </a:lnTo>
                  <a:lnTo>
                    <a:pt x="5" y="102"/>
                  </a:lnTo>
                  <a:lnTo>
                    <a:pt x="4" y="102"/>
                  </a:lnTo>
                  <a:lnTo>
                    <a:pt x="1" y="102"/>
                  </a:lnTo>
                  <a:lnTo>
                    <a:pt x="1" y="102"/>
                  </a:lnTo>
                  <a:lnTo>
                    <a:pt x="0" y="100"/>
                  </a:lnTo>
                  <a:lnTo>
                    <a:pt x="0" y="97"/>
                  </a:lnTo>
                  <a:lnTo>
                    <a:pt x="0" y="97"/>
                  </a:lnTo>
                  <a:lnTo>
                    <a:pt x="7" y="83"/>
                  </a:lnTo>
                  <a:lnTo>
                    <a:pt x="13" y="68"/>
                  </a:lnTo>
                  <a:lnTo>
                    <a:pt x="16" y="52"/>
                  </a:lnTo>
                  <a:lnTo>
                    <a:pt x="19" y="37"/>
                  </a:lnTo>
                  <a:lnTo>
                    <a:pt x="20" y="13"/>
                  </a:lnTo>
                  <a:lnTo>
                    <a:pt x="19" y="3"/>
                  </a:lnTo>
                  <a:lnTo>
                    <a:pt x="19" y="3"/>
                  </a:lnTo>
                  <a:lnTo>
                    <a:pt x="20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6" y="3"/>
                  </a:lnTo>
                  <a:lnTo>
                    <a:pt x="26" y="3"/>
                  </a:lnTo>
                  <a:close/>
                </a:path>
              </a:pathLst>
            </a:custGeom>
            <a:solidFill>
              <a:srgbClr val="5C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3" name="Freeform 52"/>
            <p:cNvSpPr>
              <a:spLocks/>
            </p:cNvSpPr>
            <p:nvPr/>
          </p:nvSpPr>
          <p:spPr bwMode="auto">
            <a:xfrm>
              <a:off x="-1626" y="809"/>
              <a:ext cx="79" cy="65"/>
            </a:xfrm>
            <a:custGeom>
              <a:avLst/>
              <a:gdLst>
                <a:gd name="T0" fmla="*/ 44 w 79"/>
                <a:gd name="T1" fmla="*/ 2 h 65"/>
                <a:gd name="T2" fmla="*/ 44 w 79"/>
                <a:gd name="T3" fmla="*/ 2 h 65"/>
                <a:gd name="T4" fmla="*/ 53 w 79"/>
                <a:gd name="T5" fmla="*/ 0 h 65"/>
                <a:gd name="T6" fmla="*/ 60 w 79"/>
                <a:gd name="T7" fmla="*/ 2 h 65"/>
                <a:gd name="T8" fmla="*/ 68 w 79"/>
                <a:gd name="T9" fmla="*/ 3 h 65"/>
                <a:gd name="T10" fmla="*/ 73 w 79"/>
                <a:gd name="T11" fmla="*/ 3 h 65"/>
                <a:gd name="T12" fmla="*/ 77 w 79"/>
                <a:gd name="T13" fmla="*/ 2 h 65"/>
                <a:gd name="T14" fmla="*/ 77 w 79"/>
                <a:gd name="T15" fmla="*/ 2 h 65"/>
                <a:gd name="T16" fmla="*/ 79 w 79"/>
                <a:gd name="T17" fmla="*/ 2 h 65"/>
                <a:gd name="T18" fmla="*/ 79 w 79"/>
                <a:gd name="T19" fmla="*/ 2 h 65"/>
                <a:gd name="T20" fmla="*/ 76 w 79"/>
                <a:gd name="T21" fmla="*/ 5 h 65"/>
                <a:gd name="T22" fmla="*/ 70 w 79"/>
                <a:gd name="T23" fmla="*/ 12 h 65"/>
                <a:gd name="T24" fmla="*/ 66 w 79"/>
                <a:gd name="T25" fmla="*/ 15 h 65"/>
                <a:gd name="T26" fmla="*/ 61 w 79"/>
                <a:gd name="T27" fmla="*/ 16 h 65"/>
                <a:gd name="T28" fmla="*/ 55 w 79"/>
                <a:gd name="T29" fmla="*/ 16 h 65"/>
                <a:gd name="T30" fmla="*/ 51 w 79"/>
                <a:gd name="T31" fmla="*/ 15 h 65"/>
                <a:gd name="T32" fmla="*/ 51 w 79"/>
                <a:gd name="T33" fmla="*/ 15 h 65"/>
                <a:gd name="T34" fmla="*/ 50 w 79"/>
                <a:gd name="T35" fmla="*/ 13 h 65"/>
                <a:gd name="T36" fmla="*/ 47 w 79"/>
                <a:gd name="T37" fmla="*/ 13 h 65"/>
                <a:gd name="T38" fmla="*/ 41 w 79"/>
                <a:gd name="T39" fmla="*/ 16 h 65"/>
                <a:gd name="T40" fmla="*/ 35 w 79"/>
                <a:gd name="T41" fmla="*/ 22 h 65"/>
                <a:gd name="T42" fmla="*/ 31 w 79"/>
                <a:gd name="T43" fmla="*/ 30 h 65"/>
                <a:gd name="T44" fmla="*/ 21 w 79"/>
                <a:gd name="T45" fmla="*/ 43 h 65"/>
                <a:gd name="T46" fmla="*/ 18 w 79"/>
                <a:gd name="T47" fmla="*/ 49 h 65"/>
                <a:gd name="T48" fmla="*/ 18 w 79"/>
                <a:gd name="T49" fmla="*/ 49 h 65"/>
                <a:gd name="T50" fmla="*/ 12 w 79"/>
                <a:gd name="T51" fmla="*/ 65 h 65"/>
                <a:gd name="T52" fmla="*/ 12 w 79"/>
                <a:gd name="T53" fmla="*/ 65 h 65"/>
                <a:gd name="T54" fmla="*/ 0 w 79"/>
                <a:gd name="T55" fmla="*/ 54 h 65"/>
                <a:gd name="T56" fmla="*/ 0 w 79"/>
                <a:gd name="T57" fmla="*/ 54 h 65"/>
                <a:gd name="T58" fmla="*/ 9 w 79"/>
                <a:gd name="T59" fmla="*/ 37 h 65"/>
                <a:gd name="T60" fmla="*/ 19 w 79"/>
                <a:gd name="T61" fmla="*/ 21 h 65"/>
                <a:gd name="T62" fmla="*/ 25 w 79"/>
                <a:gd name="T63" fmla="*/ 13 h 65"/>
                <a:gd name="T64" fmla="*/ 32 w 79"/>
                <a:gd name="T65" fmla="*/ 8 h 65"/>
                <a:gd name="T66" fmla="*/ 38 w 79"/>
                <a:gd name="T67" fmla="*/ 5 h 65"/>
                <a:gd name="T68" fmla="*/ 44 w 79"/>
                <a:gd name="T69" fmla="*/ 2 h 65"/>
                <a:gd name="T70" fmla="*/ 44 w 79"/>
                <a:gd name="T71" fmla="*/ 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" h="65">
                  <a:moveTo>
                    <a:pt x="44" y="2"/>
                  </a:moveTo>
                  <a:lnTo>
                    <a:pt x="44" y="2"/>
                  </a:lnTo>
                  <a:lnTo>
                    <a:pt x="53" y="0"/>
                  </a:lnTo>
                  <a:lnTo>
                    <a:pt x="60" y="2"/>
                  </a:lnTo>
                  <a:lnTo>
                    <a:pt x="68" y="3"/>
                  </a:lnTo>
                  <a:lnTo>
                    <a:pt x="73" y="3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9" y="2"/>
                  </a:lnTo>
                  <a:lnTo>
                    <a:pt x="79" y="2"/>
                  </a:lnTo>
                  <a:lnTo>
                    <a:pt x="76" y="5"/>
                  </a:lnTo>
                  <a:lnTo>
                    <a:pt x="70" y="12"/>
                  </a:lnTo>
                  <a:lnTo>
                    <a:pt x="66" y="15"/>
                  </a:lnTo>
                  <a:lnTo>
                    <a:pt x="61" y="16"/>
                  </a:lnTo>
                  <a:lnTo>
                    <a:pt x="55" y="16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50" y="13"/>
                  </a:lnTo>
                  <a:lnTo>
                    <a:pt x="47" y="13"/>
                  </a:lnTo>
                  <a:lnTo>
                    <a:pt x="41" y="16"/>
                  </a:lnTo>
                  <a:lnTo>
                    <a:pt x="35" y="22"/>
                  </a:lnTo>
                  <a:lnTo>
                    <a:pt x="31" y="30"/>
                  </a:lnTo>
                  <a:lnTo>
                    <a:pt x="21" y="43"/>
                  </a:lnTo>
                  <a:lnTo>
                    <a:pt x="18" y="49"/>
                  </a:lnTo>
                  <a:lnTo>
                    <a:pt x="18" y="49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9" y="37"/>
                  </a:lnTo>
                  <a:lnTo>
                    <a:pt x="19" y="21"/>
                  </a:lnTo>
                  <a:lnTo>
                    <a:pt x="25" y="13"/>
                  </a:lnTo>
                  <a:lnTo>
                    <a:pt x="32" y="8"/>
                  </a:lnTo>
                  <a:lnTo>
                    <a:pt x="38" y="5"/>
                  </a:lnTo>
                  <a:lnTo>
                    <a:pt x="44" y="2"/>
                  </a:lnTo>
                  <a:lnTo>
                    <a:pt x="44" y="2"/>
                  </a:lnTo>
                  <a:close/>
                </a:path>
              </a:pathLst>
            </a:custGeom>
            <a:solidFill>
              <a:srgbClr val="5C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4" name="Freeform 53"/>
            <p:cNvSpPr>
              <a:spLocks/>
            </p:cNvSpPr>
            <p:nvPr/>
          </p:nvSpPr>
          <p:spPr bwMode="auto">
            <a:xfrm>
              <a:off x="-1616" y="698"/>
              <a:ext cx="13" cy="15"/>
            </a:xfrm>
            <a:custGeom>
              <a:avLst/>
              <a:gdLst>
                <a:gd name="T0" fmla="*/ 0 w 13"/>
                <a:gd name="T1" fmla="*/ 4 h 15"/>
                <a:gd name="T2" fmla="*/ 0 w 13"/>
                <a:gd name="T3" fmla="*/ 4 h 15"/>
                <a:gd name="T4" fmla="*/ 3 w 13"/>
                <a:gd name="T5" fmla="*/ 3 h 15"/>
                <a:gd name="T6" fmla="*/ 6 w 13"/>
                <a:gd name="T7" fmla="*/ 1 h 15"/>
                <a:gd name="T8" fmla="*/ 8 w 13"/>
                <a:gd name="T9" fmla="*/ 0 h 15"/>
                <a:gd name="T10" fmla="*/ 8 w 13"/>
                <a:gd name="T11" fmla="*/ 0 h 15"/>
                <a:gd name="T12" fmla="*/ 11 w 13"/>
                <a:gd name="T13" fmla="*/ 3 h 15"/>
                <a:gd name="T14" fmla="*/ 13 w 13"/>
                <a:gd name="T15" fmla="*/ 7 h 15"/>
                <a:gd name="T16" fmla="*/ 13 w 13"/>
                <a:gd name="T17" fmla="*/ 7 h 15"/>
                <a:gd name="T18" fmla="*/ 13 w 13"/>
                <a:gd name="T19" fmla="*/ 10 h 15"/>
                <a:gd name="T20" fmla="*/ 11 w 13"/>
                <a:gd name="T21" fmla="*/ 12 h 15"/>
                <a:gd name="T22" fmla="*/ 8 w 13"/>
                <a:gd name="T23" fmla="*/ 15 h 15"/>
                <a:gd name="T24" fmla="*/ 0 w 13"/>
                <a:gd name="T25" fmla="*/ 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0" y="4"/>
                  </a:moveTo>
                  <a:lnTo>
                    <a:pt x="0" y="4"/>
                  </a:lnTo>
                  <a:lnTo>
                    <a:pt x="3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11" y="3"/>
                  </a:lnTo>
                  <a:lnTo>
                    <a:pt x="13" y="7"/>
                  </a:lnTo>
                  <a:lnTo>
                    <a:pt x="13" y="7"/>
                  </a:lnTo>
                  <a:lnTo>
                    <a:pt x="13" y="10"/>
                  </a:lnTo>
                  <a:lnTo>
                    <a:pt x="11" y="12"/>
                  </a:lnTo>
                  <a:lnTo>
                    <a:pt x="8" y="15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5" name="Freeform 54"/>
            <p:cNvSpPr>
              <a:spLocks/>
            </p:cNvSpPr>
            <p:nvPr/>
          </p:nvSpPr>
          <p:spPr bwMode="auto">
            <a:xfrm>
              <a:off x="-1627" y="698"/>
              <a:ext cx="43" cy="74"/>
            </a:xfrm>
            <a:custGeom>
              <a:avLst/>
              <a:gdLst>
                <a:gd name="T0" fmla="*/ 7 w 43"/>
                <a:gd name="T1" fmla="*/ 4 h 74"/>
                <a:gd name="T2" fmla="*/ 7 w 43"/>
                <a:gd name="T3" fmla="*/ 4 h 74"/>
                <a:gd name="T4" fmla="*/ 4 w 43"/>
                <a:gd name="T5" fmla="*/ 13 h 74"/>
                <a:gd name="T6" fmla="*/ 1 w 43"/>
                <a:gd name="T7" fmla="*/ 22 h 74"/>
                <a:gd name="T8" fmla="*/ 0 w 43"/>
                <a:gd name="T9" fmla="*/ 34 h 74"/>
                <a:gd name="T10" fmla="*/ 0 w 43"/>
                <a:gd name="T11" fmla="*/ 44 h 74"/>
                <a:gd name="T12" fmla="*/ 1 w 43"/>
                <a:gd name="T13" fmla="*/ 56 h 74"/>
                <a:gd name="T14" fmla="*/ 3 w 43"/>
                <a:gd name="T15" fmla="*/ 61 h 74"/>
                <a:gd name="T16" fmla="*/ 6 w 43"/>
                <a:gd name="T17" fmla="*/ 65 h 74"/>
                <a:gd name="T18" fmla="*/ 8 w 43"/>
                <a:gd name="T19" fmla="*/ 70 h 74"/>
                <a:gd name="T20" fmla="*/ 13 w 43"/>
                <a:gd name="T21" fmla="*/ 71 h 74"/>
                <a:gd name="T22" fmla="*/ 13 w 43"/>
                <a:gd name="T23" fmla="*/ 71 h 74"/>
                <a:gd name="T24" fmla="*/ 19 w 43"/>
                <a:gd name="T25" fmla="*/ 73 h 74"/>
                <a:gd name="T26" fmla="*/ 23 w 43"/>
                <a:gd name="T27" fmla="*/ 74 h 74"/>
                <a:gd name="T28" fmla="*/ 27 w 43"/>
                <a:gd name="T29" fmla="*/ 74 h 74"/>
                <a:gd name="T30" fmla="*/ 30 w 43"/>
                <a:gd name="T31" fmla="*/ 73 h 74"/>
                <a:gd name="T32" fmla="*/ 35 w 43"/>
                <a:gd name="T33" fmla="*/ 70 h 74"/>
                <a:gd name="T34" fmla="*/ 38 w 43"/>
                <a:gd name="T35" fmla="*/ 67 h 74"/>
                <a:gd name="T36" fmla="*/ 42 w 43"/>
                <a:gd name="T37" fmla="*/ 59 h 74"/>
                <a:gd name="T38" fmla="*/ 43 w 43"/>
                <a:gd name="T39" fmla="*/ 47 h 74"/>
                <a:gd name="T40" fmla="*/ 43 w 43"/>
                <a:gd name="T41" fmla="*/ 34 h 74"/>
                <a:gd name="T42" fmla="*/ 39 w 43"/>
                <a:gd name="T43" fmla="*/ 19 h 74"/>
                <a:gd name="T44" fmla="*/ 30 w 43"/>
                <a:gd name="T45" fmla="*/ 3 h 74"/>
                <a:gd name="T46" fmla="*/ 30 w 43"/>
                <a:gd name="T47" fmla="*/ 3 h 74"/>
                <a:gd name="T48" fmla="*/ 30 w 43"/>
                <a:gd name="T49" fmla="*/ 3 h 74"/>
                <a:gd name="T50" fmla="*/ 29 w 43"/>
                <a:gd name="T51" fmla="*/ 1 h 74"/>
                <a:gd name="T52" fmla="*/ 27 w 43"/>
                <a:gd name="T53" fmla="*/ 1 h 74"/>
                <a:gd name="T54" fmla="*/ 24 w 43"/>
                <a:gd name="T55" fmla="*/ 1 h 74"/>
                <a:gd name="T56" fmla="*/ 22 w 43"/>
                <a:gd name="T57" fmla="*/ 9 h 74"/>
                <a:gd name="T58" fmla="*/ 22 w 43"/>
                <a:gd name="T59" fmla="*/ 9 h 74"/>
                <a:gd name="T60" fmla="*/ 20 w 43"/>
                <a:gd name="T61" fmla="*/ 6 h 74"/>
                <a:gd name="T62" fmla="*/ 17 w 43"/>
                <a:gd name="T63" fmla="*/ 4 h 74"/>
                <a:gd name="T64" fmla="*/ 14 w 43"/>
                <a:gd name="T65" fmla="*/ 4 h 74"/>
                <a:gd name="T66" fmla="*/ 14 w 43"/>
                <a:gd name="T67" fmla="*/ 4 h 74"/>
                <a:gd name="T68" fmla="*/ 13 w 43"/>
                <a:gd name="T69" fmla="*/ 0 h 74"/>
                <a:gd name="T70" fmla="*/ 10 w 43"/>
                <a:gd name="T71" fmla="*/ 0 h 74"/>
                <a:gd name="T72" fmla="*/ 8 w 43"/>
                <a:gd name="T73" fmla="*/ 1 h 74"/>
                <a:gd name="T74" fmla="*/ 7 w 43"/>
                <a:gd name="T75" fmla="*/ 4 h 74"/>
                <a:gd name="T76" fmla="*/ 7 w 43"/>
                <a:gd name="T77" fmla="*/ 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3" h="74">
                  <a:moveTo>
                    <a:pt x="7" y="4"/>
                  </a:moveTo>
                  <a:lnTo>
                    <a:pt x="7" y="4"/>
                  </a:lnTo>
                  <a:lnTo>
                    <a:pt x="4" y="13"/>
                  </a:lnTo>
                  <a:lnTo>
                    <a:pt x="1" y="22"/>
                  </a:lnTo>
                  <a:lnTo>
                    <a:pt x="0" y="34"/>
                  </a:lnTo>
                  <a:lnTo>
                    <a:pt x="0" y="44"/>
                  </a:lnTo>
                  <a:lnTo>
                    <a:pt x="1" y="56"/>
                  </a:lnTo>
                  <a:lnTo>
                    <a:pt x="3" y="61"/>
                  </a:lnTo>
                  <a:lnTo>
                    <a:pt x="6" y="65"/>
                  </a:lnTo>
                  <a:lnTo>
                    <a:pt x="8" y="70"/>
                  </a:lnTo>
                  <a:lnTo>
                    <a:pt x="13" y="71"/>
                  </a:lnTo>
                  <a:lnTo>
                    <a:pt x="13" y="71"/>
                  </a:lnTo>
                  <a:lnTo>
                    <a:pt x="19" y="73"/>
                  </a:lnTo>
                  <a:lnTo>
                    <a:pt x="23" y="74"/>
                  </a:lnTo>
                  <a:lnTo>
                    <a:pt x="27" y="74"/>
                  </a:lnTo>
                  <a:lnTo>
                    <a:pt x="30" y="73"/>
                  </a:lnTo>
                  <a:lnTo>
                    <a:pt x="35" y="70"/>
                  </a:lnTo>
                  <a:lnTo>
                    <a:pt x="38" y="67"/>
                  </a:lnTo>
                  <a:lnTo>
                    <a:pt x="42" y="59"/>
                  </a:lnTo>
                  <a:lnTo>
                    <a:pt x="43" y="47"/>
                  </a:lnTo>
                  <a:lnTo>
                    <a:pt x="43" y="34"/>
                  </a:lnTo>
                  <a:lnTo>
                    <a:pt x="39" y="19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29" y="1"/>
                  </a:lnTo>
                  <a:lnTo>
                    <a:pt x="27" y="1"/>
                  </a:lnTo>
                  <a:lnTo>
                    <a:pt x="24" y="1"/>
                  </a:lnTo>
                  <a:lnTo>
                    <a:pt x="22" y="9"/>
                  </a:lnTo>
                  <a:lnTo>
                    <a:pt x="22" y="9"/>
                  </a:lnTo>
                  <a:lnTo>
                    <a:pt x="20" y="6"/>
                  </a:lnTo>
                  <a:lnTo>
                    <a:pt x="17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1"/>
                  </a:lnTo>
                  <a:lnTo>
                    <a:pt x="7" y="4"/>
                  </a:lnTo>
                  <a:lnTo>
                    <a:pt x="7" y="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6" name="Freeform 55"/>
            <p:cNvSpPr>
              <a:spLocks/>
            </p:cNvSpPr>
            <p:nvPr/>
          </p:nvSpPr>
          <p:spPr bwMode="auto">
            <a:xfrm>
              <a:off x="-1621" y="701"/>
              <a:ext cx="30" cy="71"/>
            </a:xfrm>
            <a:custGeom>
              <a:avLst/>
              <a:gdLst>
                <a:gd name="T0" fmla="*/ 8 w 30"/>
                <a:gd name="T1" fmla="*/ 0 h 71"/>
                <a:gd name="T2" fmla="*/ 8 w 30"/>
                <a:gd name="T3" fmla="*/ 0 h 71"/>
                <a:gd name="T4" fmla="*/ 5 w 30"/>
                <a:gd name="T5" fmla="*/ 7 h 71"/>
                <a:gd name="T6" fmla="*/ 1 w 30"/>
                <a:gd name="T7" fmla="*/ 24 h 71"/>
                <a:gd name="T8" fmla="*/ 0 w 30"/>
                <a:gd name="T9" fmla="*/ 33 h 71"/>
                <a:gd name="T10" fmla="*/ 0 w 30"/>
                <a:gd name="T11" fmla="*/ 43 h 71"/>
                <a:gd name="T12" fmla="*/ 0 w 30"/>
                <a:gd name="T13" fmla="*/ 52 h 71"/>
                <a:gd name="T14" fmla="*/ 2 w 30"/>
                <a:gd name="T15" fmla="*/ 61 h 71"/>
                <a:gd name="T16" fmla="*/ 2 w 30"/>
                <a:gd name="T17" fmla="*/ 61 h 71"/>
                <a:gd name="T18" fmla="*/ 5 w 30"/>
                <a:gd name="T19" fmla="*/ 65 h 71"/>
                <a:gd name="T20" fmla="*/ 8 w 30"/>
                <a:gd name="T21" fmla="*/ 68 h 71"/>
                <a:gd name="T22" fmla="*/ 11 w 30"/>
                <a:gd name="T23" fmla="*/ 70 h 71"/>
                <a:gd name="T24" fmla="*/ 16 w 30"/>
                <a:gd name="T25" fmla="*/ 71 h 71"/>
                <a:gd name="T26" fmla="*/ 16 w 30"/>
                <a:gd name="T27" fmla="*/ 71 h 71"/>
                <a:gd name="T28" fmla="*/ 23 w 30"/>
                <a:gd name="T29" fmla="*/ 71 h 71"/>
                <a:gd name="T30" fmla="*/ 26 w 30"/>
                <a:gd name="T31" fmla="*/ 70 h 71"/>
                <a:gd name="T32" fmla="*/ 27 w 30"/>
                <a:gd name="T33" fmla="*/ 68 h 71"/>
                <a:gd name="T34" fmla="*/ 27 w 30"/>
                <a:gd name="T35" fmla="*/ 68 h 71"/>
                <a:gd name="T36" fmla="*/ 29 w 30"/>
                <a:gd name="T37" fmla="*/ 65 h 71"/>
                <a:gd name="T38" fmla="*/ 30 w 30"/>
                <a:gd name="T39" fmla="*/ 61 h 71"/>
                <a:gd name="T40" fmla="*/ 30 w 30"/>
                <a:gd name="T41" fmla="*/ 52 h 71"/>
                <a:gd name="T42" fmla="*/ 29 w 30"/>
                <a:gd name="T43" fmla="*/ 41 h 71"/>
                <a:gd name="T44" fmla="*/ 26 w 30"/>
                <a:gd name="T45" fmla="*/ 31 h 71"/>
                <a:gd name="T46" fmla="*/ 20 w 30"/>
                <a:gd name="T47" fmla="*/ 12 h 71"/>
                <a:gd name="T48" fmla="*/ 16 w 30"/>
                <a:gd name="T49" fmla="*/ 3 h 71"/>
                <a:gd name="T50" fmla="*/ 16 w 30"/>
                <a:gd name="T51" fmla="*/ 3 h 71"/>
                <a:gd name="T52" fmla="*/ 16 w 30"/>
                <a:gd name="T53" fmla="*/ 3 h 71"/>
                <a:gd name="T54" fmla="*/ 16 w 30"/>
                <a:gd name="T55" fmla="*/ 3 h 71"/>
                <a:gd name="T56" fmla="*/ 14 w 30"/>
                <a:gd name="T57" fmla="*/ 4 h 71"/>
                <a:gd name="T58" fmla="*/ 14 w 30"/>
                <a:gd name="T59" fmla="*/ 4 h 71"/>
                <a:gd name="T60" fmla="*/ 18 w 30"/>
                <a:gd name="T61" fmla="*/ 12 h 71"/>
                <a:gd name="T62" fmla="*/ 24 w 30"/>
                <a:gd name="T63" fmla="*/ 31 h 71"/>
                <a:gd name="T64" fmla="*/ 27 w 30"/>
                <a:gd name="T65" fmla="*/ 41 h 71"/>
                <a:gd name="T66" fmla="*/ 29 w 30"/>
                <a:gd name="T67" fmla="*/ 52 h 71"/>
                <a:gd name="T68" fmla="*/ 29 w 30"/>
                <a:gd name="T69" fmla="*/ 61 h 71"/>
                <a:gd name="T70" fmla="*/ 27 w 30"/>
                <a:gd name="T71" fmla="*/ 64 h 71"/>
                <a:gd name="T72" fmla="*/ 26 w 30"/>
                <a:gd name="T73" fmla="*/ 67 h 71"/>
                <a:gd name="T74" fmla="*/ 26 w 30"/>
                <a:gd name="T75" fmla="*/ 67 h 71"/>
                <a:gd name="T76" fmla="*/ 24 w 30"/>
                <a:gd name="T77" fmla="*/ 68 h 71"/>
                <a:gd name="T78" fmla="*/ 23 w 30"/>
                <a:gd name="T79" fmla="*/ 70 h 71"/>
                <a:gd name="T80" fmla="*/ 16 w 30"/>
                <a:gd name="T81" fmla="*/ 70 h 71"/>
                <a:gd name="T82" fmla="*/ 16 w 30"/>
                <a:gd name="T83" fmla="*/ 70 h 71"/>
                <a:gd name="T84" fmla="*/ 13 w 30"/>
                <a:gd name="T85" fmla="*/ 68 h 71"/>
                <a:gd name="T86" fmla="*/ 8 w 30"/>
                <a:gd name="T87" fmla="*/ 67 h 71"/>
                <a:gd name="T88" fmla="*/ 5 w 30"/>
                <a:gd name="T89" fmla="*/ 64 h 71"/>
                <a:gd name="T90" fmla="*/ 4 w 30"/>
                <a:gd name="T91" fmla="*/ 59 h 71"/>
                <a:gd name="T92" fmla="*/ 4 w 30"/>
                <a:gd name="T93" fmla="*/ 59 h 71"/>
                <a:gd name="T94" fmla="*/ 1 w 30"/>
                <a:gd name="T95" fmla="*/ 52 h 71"/>
                <a:gd name="T96" fmla="*/ 1 w 30"/>
                <a:gd name="T97" fmla="*/ 43 h 71"/>
                <a:gd name="T98" fmla="*/ 1 w 30"/>
                <a:gd name="T99" fmla="*/ 33 h 71"/>
                <a:gd name="T100" fmla="*/ 4 w 30"/>
                <a:gd name="T101" fmla="*/ 24 h 71"/>
                <a:gd name="T102" fmla="*/ 8 w 30"/>
                <a:gd name="T103" fmla="*/ 7 h 71"/>
                <a:gd name="T104" fmla="*/ 10 w 30"/>
                <a:gd name="T105" fmla="*/ 1 h 71"/>
                <a:gd name="T106" fmla="*/ 10 w 30"/>
                <a:gd name="T107" fmla="*/ 1 h 71"/>
                <a:gd name="T108" fmla="*/ 10 w 30"/>
                <a:gd name="T109" fmla="*/ 0 h 71"/>
                <a:gd name="T110" fmla="*/ 10 w 30"/>
                <a:gd name="T111" fmla="*/ 0 h 71"/>
                <a:gd name="T112" fmla="*/ 8 w 30"/>
                <a:gd name="T113" fmla="*/ 0 h 71"/>
                <a:gd name="T114" fmla="*/ 8 w 30"/>
                <a:gd name="T115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0" h="71">
                  <a:moveTo>
                    <a:pt x="8" y="0"/>
                  </a:moveTo>
                  <a:lnTo>
                    <a:pt x="8" y="0"/>
                  </a:lnTo>
                  <a:lnTo>
                    <a:pt x="5" y="7"/>
                  </a:lnTo>
                  <a:lnTo>
                    <a:pt x="1" y="24"/>
                  </a:lnTo>
                  <a:lnTo>
                    <a:pt x="0" y="33"/>
                  </a:lnTo>
                  <a:lnTo>
                    <a:pt x="0" y="43"/>
                  </a:lnTo>
                  <a:lnTo>
                    <a:pt x="0" y="52"/>
                  </a:lnTo>
                  <a:lnTo>
                    <a:pt x="2" y="61"/>
                  </a:lnTo>
                  <a:lnTo>
                    <a:pt x="2" y="61"/>
                  </a:lnTo>
                  <a:lnTo>
                    <a:pt x="5" y="65"/>
                  </a:lnTo>
                  <a:lnTo>
                    <a:pt x="8" y="68"/>
                  </a:lnTo>
                  <a:lnTo>
                    <a:pt x="11" y="70"/>
                  </a:lnTo>
                  <a:lnTo>
                    <a:pt x="16" y="71"/>
                  </a:lnTo>
                  <a:lnTo>
                    <a:pt x="16" y="71"/>
                  </a:lnTo>
                  <a:lnTo>
                    <a:pt x="23" y="71"/>
                  </a:lnTo>
                  <a:lnTo>
                    <a:pt x="26" y="70"/>
                  </a:lnTo>
                  <a:lnTo>
                    <a:pt x="27" y="68"/>
                  </a:lnTo>
                  <a:lnTo>
                    <a:pt x="27" y="68"/>
                  </a:lnTo>
                  <a:lnTo>
                    <a:pt x="29" y="65"/>
                  </a:lnTo>
                  <a:lnTo>
                    <a:pt x="30" y="61"/>
                  </a:lnTo>
                  <a:lnTo>
                    <a:pt x="30" y="52"/>
                  </a:lnTo>
                  <a:lnTo>
                    <a:pt x="29" y="41"/>
                  </a:lnTo>
                  <a:lnTo>
                    <a:pt x="26" y="31"/>
                  </a:lnTo>
                  <a:lnTo>
                    <a:pt x="20" y="12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8" y="12"/>
                  </a:lnTo>
                  <a:lnTo>
                    <a:pt x="24" y="31"/>
                  </a:lnTo>
                  <a:lnTo>
                    <a:pt x="27" y="41"/>
                  </a:lnTo>
                  <a:lnTo>
                    <a:pt x="29" y="52"/>
                  </a:lnTo>
                  <a:lnTo>
                    <a:pt x="29" y="61"/>
                  </a:lnTo>
                  <a:lnTo>
                    <a:pt x="27" y="64"/>
                  </a:lnTo>
                  <a:lnTo>
                    <a:pt x="26" y="67"/>
                  </a:lnTo>
                  <a:lnTo>
                    <a:pt x="26" y="67"/>
                  </a:lnTo>
                  <a:lnTo>
                    <a:pt x="24" y="68"/>
                  </a:lnTo>
                  <a:lnTo>
                    <a:pt x="23" y="70"/>
                  </a:lnTo>
                  <a:lnTo>
                    <a:pt x="16" y="70"/>
                  </a:lnTo>
                  <a:lnTo>
                    <a:pt x="16" y="70"/>
                  </a:lnTo>
                  <a:lnTo>
                    <a:pt x="13" y="68"/>
                  </a:lnTo>
                  <a:lnTo>
                    <a:pt x="8" y="67"/>
                  </a:lnTo>
                  <a:lnTo>
                    <a:pt x="5" y="64"/>
                  </a:lnTo>
                  <a:lnTo>
                    <a:pt x="4" y="59"/>
                  </a:lnTo>
                  <a:lnTo>
                    <a:pt x="4" y="59"/>
                  </a:lnTo>
                  <a:lnTo>
                    <a:pt x="1" y="52"/>
                  </a:lnTo>
                  <a:lnTo>
                    <a:pt x="1" y="43"/>
                  </a:lnTo>
                  <a:lnTo>
                    <a:pt x="1" y="33"/>
                  </a:lnTo>
                  <a:lnTo>
                    <a:pt x="4" y="24"/>
                  </a:lnTo>
                  <a:lnTo>
                    <a:pt x="8" y="7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7" name="Freeform 56"/>
            <p:cNvSpPr>
              <a:spLocks/>
            </p:cNvSpPr>
            <p:nvPr/>
          </p:nvSpPr>
          <p:spPr bwMode="auto">
            <a:xfrm>
              <a:off x="-1608" y="732"/>
              <a:ext cx="23" cy="40"/>
            </a:xfrm>
            <a:custGeom>
              <a:avLst/>
              <a:gdLst>
                <a:gd name="T0" fmla="*/ 19 w 23"/>
                <a:gd name="T1" fmla="*/ 0 h 40"/>
                <a:gd name="T2" fmla="*/ 19 w 23"/>
                <a:gd name="T3" fmla="*/ 0 h 40"/>
                <a:gd name="T4" fmla="*/ 19 w 23"/>
                <a:gd name="T5" fmla="*/ 2 h 40"/>
                <a:gd name="T6" fmla="*/ 19 w 23"/>
                <a:gd name="T7" fmla="*/ 2 h 40"/>
                <a:gd name="T8" fmla="*/ 20 w 23"/>
                <a:gd name="T9" fmla="*/ 9 h 40"/>
                <a:gd name="T10" fmla="*/ 21 w 23"/>
                <a:gd name="T11" fmla="*/ 16 h 40"/>
                <a:gd name="T12" fmla="*/ 20 w 23"/>
                <a:gd name="T13" fmla="*/ 22 h 40"/>
                <a:gd name="T14" fmla="*/ 20 w 23"/>
                <a:gd name="T15" fmla="*/ 27 h 40"/>
                <a:gd name="T16" fmla="*/ 16 w 23"/>
                <a:gd name="T17" fmla="*/ 34 h 40"/>
                <a:gd name="T18" fmla="*/ 13 w 23"/>
                <a:gd name="T19" fmla="*/ 37 h 40"/>
                <a:gd name="T20" fmla="*/ 13 w 23"/>
                <a:gd name="T21" fmla="*/ 37 h 40"/>
                <a:gd name="T22" fmla="*/ 8 w 23"/>
                <a:gd name="T23" fmla="*/ 39 h 40"/>
                <a:gd name="T24" fmla="*/ 4 w 23"/>
                <a:gd name="T25" fmla="*/ 39 h 40"/>
                <a:gd name="T26" fmla="*/ 4 w 23"/>
                <a:gd name="T27" fmla="*/ 39 h 40"/>
                <a:gd name="T28" fmla="*/ 3 w 23"/>
                <a:gd name="T29" fmla="*/ 34 h 40"/>
                <a:gd name="T30" fmla="*/ 1 w 23"/>
                <a:gd name="T31" fmla="*/ 28 h 40"/>
                <a:gd name="T32" fmla="*/ 1 w 23"/>
                <a:gd name="T33" fmla="*/ 16 h 40"/>
                <a:gd name="T34" fmla="*/ 1 w 23"/>
                <a:gd name="T35" fmla="*/ 16 h 40"/>
                <a:gd name="T36" fmla="*/ 0 w 23"/>
                <a:gd name="T37" fmla="*/ 15 h 40"/>
                <a:gd name="T38" fmla="*/ 0 w 23"/>
                <a:gd name="T39" fmla="*/ 15 h 40"/>
                <a:gd name="T40" fmla="*/ 0 w 23"/>
                <a:gd name="T41" fmla="*/ 16 h 40"/>
                <a:gd name="T42" fmla="*/ 0 w 23"/>
                <a:gd name="T43" fmla="*/ 16 h 40"/>
                <a:gd name="T44" fmla="*/ 0 w 23"/>
                <a:gd name="T45" fmla="*/ 27 h 40"/>
                <a:gd name="T46" fmla="*/ 1 w 23"/>
                <a:gd name="T47" fmla="*/ 34 h 40"/>
                <a:gd name="T48" fmla="*/ 4 w 23"/>
                <a:gd name="T49" fmla="*/ 40 h 40"/>
                <a:gd name="T50" fmla="*/ 4 w 23"/>
                <a:gd name="T51" fmla="*/ 40 h 40"/>
                <a:gd name="T52" fmla="*/ 5 w 23"/>
                <a:gd name="T53" fmla="*/ 40 h 40"/>
                <a:gd name="T54" fmla="*/ 8 w 23"/>
                <a:gd name="T55" fmla="*/ 40 h 40"/>
                <a:gd name="T56" fmla="*/ 14 w 23"/>
                <a:gd name="T57" fmla="*/ 39 h 40"/>
                <a:gd name="T58" fmla="*/ 14 w 23"/>
                <a:gd name="T59" fmla="*/ 39 h 40"/>
                <a:gd name="T60" fmla="*/ 17 w 23"/>
                <a:gd name="T61" fmla="*/ 34 h 40"/>
                <a:gd name="T62" fmla="*/ 21 w 23"/>
                <a:gd name="T63" fmla="*/ 28 h 40"/>
                <a:gd name="T64" fmla="*/ 21 w 23"/>
                <a:gd name="T65" fmla="*/ 22 h 40"/>
                <a:gd name="T66" fmla="*/ 23 w 23"/>
                <a:gd name="T67" fmla="*/ 16 h 40"/>
                <a:gd name="T68" fmla="*/ 21 w 23"/>
                <a:gd name="T69" fmla="*/ 9 h 40"/>
                <a:gd name="T70" fmla="*/ 20 w 23"/>
                <a:gd name="T71" fmla="*/ 2 h 40"/>
                <a:gd name="T72" fmla="*/ 20 w 23"/>
                <a:gd name="T73" fmla="*/ 2 h 40"/>
                <a:gd name="T74" fmla="*/ 19 w 23"/>
                <a:gd name="T75" fmla="*/ 0 h 40"/>
                <a:gd name="T76" fmla="*/ 19 w 23"/>
                <a:gd name="T7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3" h="40">
                  <a:moveTo>
                    <a:pt x="19" y="0"/>
                  </a:moveTo>
                  <a:lnTo>
                    <a:pt x="19" y="0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20" y="9"/>
                  </a:lnTo>
                  <a:lnTo>
                    <a:pt x="21" y="16"/>
                  </a:lnTo>
                  <a:lnTo>
                    <a:pt x="20" y="22"/>
                  </a:lnTo>
                  <a:lnTo>
                    <a:pt x="20" y="27"/>
                  </a:lnTo>
                  <a:lnTo>
                    <a:pt x="16" y="34"/>
                  </a:lnTo>
                  <a:lnTo>
                    <a:pt x="13" y="37"/>
                  </a:lnTo>
                  <a:lnTo>
                    <a:pt x="13" y="37"/>
                  </a:lnTo>
                  <a:lnTo>
                    <a:pt x="8" y="39"/>
                  </a:lnTo>
                  <a:lnTo>
                    <a:pt x="4" y="39"/>
                  </a:lnTo>
                  <a:lnTo>
                    <a:pt x="4" y="39"/>
                  </a:lnTo>
                  <a:lnTo>
                    <a:pt x="3" y="34"/>
                  </a:lnTo>
                  <a:lnTo>
                    <a:pt x="1" y="28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7"/>
                  </a:lnTo>
                  <a:lnTo>
                    <a:pt x="1" y="34"/>
                  </a:lnTo>
                  <a:lnTo>
                    <a:pt x="4" y="40"/>
                  </a:lnTo>
                  <a:lnTo>
                    <a:pt x="4" y="40"/>
                  </a:lnTo>
                  <a:lnTo>
                    <a:pt x="5" y="40"/>
                  </a:lnTo>
                  <a:lnTo>
                    <a:pt x="8" y="40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7" y="34"/>
                  </a:lnTo>
                  <a:lnTo>
                    <a:pt x="21" y="28"/>
                  </a:lnTo>
                  <a:lnTo>
                    <a:pt x="21" y="22"/>
                  </a:lnTo>
                  <a:lnTo>
                    <a:pt x="23" y="16"/>
                  </a:lnTo>
                  <a:lnTo>
                    <a:pt x="21" y="9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C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pic>
        <p:nvPicPr>
          <p:cNvPr id="1069" name="図 10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0420" y="848544"/>
            <a:ext cx="1855324" cy="179257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7858948" y="8360718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　　　  　    </a:t>
            </a:r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所　在：    海老名市柏ヶ谷１０４３番</a:t>
            </a:r>
            <a:endParaRPr kumimoji="1"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  　   代　表：　　萩　　原　　和　　雄</a:t>
            </a:r>
            <a:endParaRPr kumimoji="1"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 電　話：　０４６－２９２－７５５０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  ＦＡＸ：　０４６－２９２－７５６０</a:t>
            </a:r>
            <a:endParaRPr kumimoji="1"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endParaRPr kumimoji="1"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9879" y="574589"/>
            <a:ext cx="1236390" cy="1599008"/>
          </a:xfrm>
          <a:prstGeom prst="rect">
            <a:avLst/>
          </a:prstGeom>
        </p:spPr>
      </p:pic>
      <p:pic>
        <p:nvPicPr>
          <p:cNvPr id="6" name="Picture 2" descr="C:\Users\kazuo hagiwara\AppData\Local\Microsoft\Windows\Temporary Internet Files\Content.IE5\G6WS4695\MC90042069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9489" y="6105128"/>
            <a:ext cx="1456255" cy="1547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7106070" y="7521379"/>
            <a:ext cx="2947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相続の事前相談・問題整理・手続代行</a:t>
            </a:r>
            <a:endParaRPr kumimoji="1" lang="en-US" altLang="ja-JP" sz="12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kumimoji="1" lang="ja-JP" altLang="en-US" sz="2400" b="1" dirty="0" smtClean="0">
                <a:latin typeface="HGP創英角ﾎﾟｯﾌﾟ体" pitchFamily="50" charset="-128"/>
                <a:ea typeface="HGP創英角ﾎﾟｯﾌﾟ体" pitchFamily="50" charset="-128"/>
              </a:rPr>
              <a:t>伸　　寛</a:t>
            </a:r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（しんかん</a:t>
            </a:r>
            <a:r>
              <a:rPr kumimoji="1" lang="ja-JP" altLang="en-US" sz="1400" dirty="0" smtClean="0"/>
              <a:t>）</a:t>
            </a:r>
            <a:endParaRPr kumimoji="1" lang="ja-JP" altLang="en-US" sz="1400" dirty="0"/>
          </a:p>
        </p:txBody>
      </p:sp>
      <p:sp>
        <p:nvSpPr>
          <p:cNvPr id="10" name="正方形/長方形 9"/>
          <p:cNvSpPr/>
          <p:nvPr/>
        </p:nvSpPr>
        <p:spPr>
          <a:xfrm>
            <a:off x="392460" y="8156151"/>
            <a:ext cx="671361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HGP創英角ﾎﾟｯﾌﾟ体" pitchFamily="50" charset="-128"/>
                <a:ea typeface="HGP創英角ﾎﾟｯﾌﾟ体" pitchFamily="50" charset="-128"/>
              </a:rPr>
              <a:t>　    　　　　</a:t>
            </a:r>
            <a:r>
              <a:rPr lang="ja-JP" altLang="en-US" sz="1800" dirty="0" smtClean="0">
                <a:latin typeface="HGP創英角ﾎﾟｯﾌﾟ体" pitchFamily="50" charset="-128"/>
                <a:ea typeface="HGP創英角ﾎﾟｯﾌﾟ体" pitchFamily="50" charset="-128"/>
              </a:rPr>
              <a:t> 　相続勉強会　開催予定（無料</a:t>
            </a:r>
            <a:r>
              <a:rPr lang="ja-JP" altLang="en-US" sz="1800" dirty="0" smtClean="0">
                <a:latin typeface="AR丸ゴシック体M" pitchFamily="49" charset="-128"/>
                <a:ea typeface="AR丸ゴシック体M" pitchFamily="49" charset="-128"/>
              </a:rPr>
              <a:t>）</a:t>
            </a:r>
            <a:r>
              <a:rPr lang="ja-JP" altLang="en-US" sz="2000" dirty="0"/>
              <a:t>　</a:t>
            </a:r>
            <a:endParaRPr lang="en-US" altLang="ja-JP" sz="2000" dirty="0"/>
          </a:p>
          <a:p>
            <a:r>
              <a:rPr lang="ja-JP" altLang="en-US" sz="2000" dirty="0"/>
              <a:t>　　</a:t>
            </a:r>
            <a:r>
              <a:rPr lang="ja-JP" altLang="en-US" sz="2000" dirty="0" smtClean="0"/>
              <a:t>  </a:t>
            </a:r>
            <a:r>
              <a:rPr lang="ja-JP" altLang="en-US" sz="1400" dirty="0" smtClean="0"/>
              <a:t>●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日時　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８</a:t>
            </a:r>
            <a:r>
              <a:rPr lang="ja-JP" altLang="en-US" sz="16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月から毎月</a:t>
            </a:r>
            <a:r>
              <a:rPr lang="ja-JP" altLang="en-US" sz="1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6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第１土曜日</a:t>
            </a:r>
            <a:r>
              <a:rPr lang="ja-JP" altLang="en-US" sz="1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ja-JP" altLang="en-US" sz="16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朝１０時～１１時３０分</a:t>
            </a:r>
            <a:endParaRPr lang="en-US" altLang="ja-JP" sz="16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 ６回シリーズ　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月６日（土）　次回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9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月３日（土）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　　　　　　　　　　　　　　　　　　　　　　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　　　　　　　　　　　　　　　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     ●場所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 伸寛事務所（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相鉄線かしわ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台駅　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西口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400" smtClean="0">
                <a:latin typeface="HG丸ｺﾞｼｯｸM-PRO" pitchFamily="50" charset="-128"/>
                <a:ea typeface="HG丸ｺﾞｼｯｸM-PRO" pitchFamily="50" charset="-128"/>
              </a:rPr>
              <a:t>分）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　　　　　＊参加ご希望の方は、事前にお問い合わせ下さい。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1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0" name="対角する 2 つの角を丸めた四角形 69"/>
          <p:cNvSpPr/>
          <p:nvPr/>
        </p:nvSpPr>
        <p:spPr>
          <a:xfrm>
            <a:off x="716486" y="8086203"/>
            <a:ext cx="5547317" cy="1564692"/>
          </a:xfrm>
          <a:prstGeom prst="round2DiagRect">
            <a:avLst/>
          </a:prstGeom>
          <a:noFill/>
          <a:ln w="476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69638" y="2173597"/>
            <a:ext cx="18473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74315" y="1527448"/>
            <a:ext cx="3049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●アパート・マンション用地</a:t>
            </a:r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0221" y="1927558"/>
            <a:ext cx="6237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 アパートやマンションも住宅用地の特例が適用されます。</a:t>
            </a:r>
            <a:endParaRPr kumimoji="1" lang="en-US" altLang="ja-JP" sz="16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土地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800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㎡に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8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戸のアパートの場合（土地評価額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4,800</a:t>
            </a:r>
            <a:r>
              <a:rPr lang="ja-JP" altLang="en-US" sz="16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万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円の場合）</a:t>
            </a:r>
            <a:endParaRPr kumimoji="1" lang="ja-JP" altLang="en-US" sz="1600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793413" y="2544536"/>
            <a:ext cx="3525201" cy="871365"/>
          </a:xfrm>
          <a:prstGeom prst="round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77162" y="4864888"/>
            <a:ext cx="1317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400</a:t>
            </a:r>
            <a:r>
              <a:rPr kumimoji="1" lang="ja-JP" altLang="en-US" sz="1600" dirty="0" smtClean="0"/>
              <a:t>㎡の土地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（</a:t>
            </a:r>
            <a:r>
              <a:rPr lang="en-US" altLang="ja-JP" sz="1600" dirty="0" smtClean="0"/>
              <a:t>4,800</a:t>
            </a:r>
            <a:r>
              <a:rPr lang="ja-JP" altLang="en-US" sz="1600" dirty="0" smtClean="0"/>
              <a:t>万円）</a:t>
            </a:r>
            <a:endParaRPr kumimoji="1" lang="ja-JP" altLang="en-US" sz="1600" dirty="0"/>
          </a:p>
        </p:txBody>
      </p:sp>
      <p:sp>
        <p:nvSpPr>
          <p:cNvPr id="78" name="正方形/長方形 77"/>
          <p:cNvSpPr/>
          <p:nvPr/>
        </p:nvSpPr>
        <p:spPr>
          <a:xfrm>
            <a:off x="982712" y="2695988"/>
            <a:ext cx="2102409" cy="568459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>
            <a:stCxn id="78" idx="0"/>
          </p:cNvCxnSpPr>
          <p:nvPr/>
        </p:nvCxnSpPr>
        <p:spPr>
          <a:xfrm flipH="1">
            <a:off x="2033916" y="2695988"/>
            <a:ext cx="1" cy="5684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78" idx="1"/>
          </p:cNvCxnSpPr>
          <p:nvPr/>
        </p:nvCxnSpPr>
        <p:spPr>
          <a:xfrm flipV="1">
            <a:off x="982712" y="2980217"/>
            <a:ext cx="210240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1484784" y="2695988"/>
            <a:ext cx="0" cy="5684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flipV="1">
            <a:off x="2591708" y="2695988"/>
            <a:ext cx="0" cy="5720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3093996" y="2744815"/>
            <a:ext cx="1176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800</a:t>
            </a:r>
            <a:r>
              <a:rPr kumimoji="1" lang="ja-JP" altLang="en-US" sz="1400" dirty="0" smtClean="0"/>
              <a:t>㎡の土地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（</a:t>
            </a:r>
            <a:r>
              <a:rPr lang="en-US" altLang="ja-JP" sz="1400" dirty="0" smtClean="0"/>
              <a:t>4,800</a:t>
            </a:r>
            <a:r>
              <a:rPr lang="ja-JP" altLang="en-US" sz="1400" dirty="0" smtClean="0"/>
              <a:t>万円）</a:t>
            </a:r>
            <a:endParaRPr kumimoji="1" lang="ja-JP" altLang="en-US" sz="14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05382" y="3490040"/>
            <a:ext cx="64427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　</a:t>
            </a:r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アパート</a:t>
            </a:r>
            <a:r>
              <a:rPr kumimoji="1"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</a:t>
            </a:r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戸当たり</a:t>
            </a:r>
            <a:r>
              <a:rPr kumimoji="1"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200</a:t>
            </a:r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㎡までの土地の評価が　</a:t>
            </a:r>
            <a:r>
              <a:rPr kumimoji="1"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1/6</a:t>
            </a:r>
          </a:p>
          <a:p>
            <a:r>
              <a:rPr lang="ja-JP" altLang="en-US" sz="16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8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戸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×200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㎡＝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1600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㎡　つまり敷地全体が</a:t>
            </a:r>
            <a:r>
              <a:rPr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1/6</a:t>
            </a:r>
            <a:r>
              <a:rPr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の評価になります。</a:t>
            </a:r>
            <a:endParaRPr lang="en-US" altLang="ja-JP" sz="16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kumimoji="1" lang="ja-JP" altLang="en-US" sz="16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kumimoji="1"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4800</a:t>
            </a:r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万円</a:t>
            </a:r>
            <a:r>
              <a:rPr kumimoji="1" lang="en-US" altLang="ja-JP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×1/6</a:t>
            </a:r>
            <a:r>
              <a:rPr kumimoji="1" lang="ja-JP" altLang="en-US" sz="16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＝</a:t>
            </a:r>
            <a:r>
              <a:rPr kumimoji="1" lang="en-US" altLang="ja-JP" sz="16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800</a:t>
            </a:r>
            <a:r>
              <a:rPr kumimoji="1" lang="ja-JP" altLang="en-US" sz="16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万円</a:t>
            </a:r>
            <a:endParaRPr kumimoji="1" lang="en-US" altLang="ja-JP" sz="1600" b="1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＊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この考え方で、自宅を</a:t>
            </a:r>
            <a:r>
              <a:rPr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2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世帯住宅にすれば、それぞれが</a:t>
            </a:r>
            <a:r>
              <a:rPr lang="en-US" altLang="ja-JP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1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戸の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住宅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として</a:t>
            </a:r>
            <a:endParaRPr kumimoji="1" lang="en-US" altLang="ja-JP" sz="14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lang="ja-JP" altLang="en-US" sz="14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軽減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特例が受けられます。（但し、それぞれ独立した玄関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、台所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、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トイ</a:t>
            </a:r>
            <a:endParaRPr kumimoji="1" lang="en-US" altLang="ja-JP" sz="14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lang="ja-JP" altLang="en-US" sz="14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レ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などを有していることが必要です）</a:t>
            </a:r>
            <a:endParaRPr kumimoji="1" lang="ja-JP" altLang="en-US" sz="1400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22820" y="5059700"/>
            <a:ext cx="3305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●アパートに隣接した駐車場</a:t>
            </a:r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833129" y="5564271"/>
            <a:ext cx="3964023" cy="871365"/>
          </a:xfrm>
          <a:prstGeom prst="round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正方形/長方形 92"/>
          <p:cNvSpPr/>
          <p:nvPr/>
        </p:nvSpPr>
        <p:spPr>
          <a:xfrm>
            <a:off x="991587" y="5711301"/>
            <a:ext cx="2102409" cy="568459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9" name="直線コネクタ 78"/>
          <p:cNvCxnSpPr/>
          <p:nvPr/>
        </p:nvCxnSpPr>
        <p:spPr>
          <a:xfrm>
            <a:off x="3506432" y="5559846"/>
            <a:ext cx="0" cy="87136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3697743" y="5854326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駐車場</a:t>
            </a:r>
            <a:endParaRPr kumimoji="1" lang="ja-JP" altLang="en-US" sz="1400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40714" y="6465168"/>
            <a:ext cx="63049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駐車場がアパートの入居者用であれば、土地全体が住居用として特</a:t>
            </a:r>
            <a:endParaRPr kumimoji="1" lang="en-US" altLang="ja-JP" sz="16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r>
              <a:rPr kumimoji="1"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例</a:t>
            </a:r>
            <a:r>
              <a:rPr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の</a:t>
            </a:r>
            <a:r>
              <a:rPr lang="ja-JP" altLang="en-US" sz="1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対象に</a:t>
            </a:r>
            <a:r>
              <a:rPr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なります。</a:t>
            </a:r>
            <a:r>
              <a:rPr kumimoji="1"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しかし、駐車場が外部への月極駐車場の場合は、</a:t>
            </a:r>
            <a:endParaRPr kumimoji="1" lang="en-US" altLang="ja-JP" sz="16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r>
              <a:rPr kumimoji="1"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その部分は住宅用とみなされず</a:t>
            </a:r>
            <a:r>
              <a:rPr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軽減の特例が受けられません。</a:t>
            </a:r>
            <a:endParaRPr kumimoji="1" lang="en-US" altLang="ja-JP" sz="16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r>
              <a:rPr kumimoji="1"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駐車場がアパートと分筆された土地であったり、アパートの専用駐</a:t>
            </a:r>
            <a:endParaRPr kumimoji="1" lang="en-US" altLang="ja-JP" sz="16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r>
              <a:rPr kumimoji="1"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車場と外から見て分からないような状態の場合、軽減特例が受けら</a:t>
            </a:r>
            <a:endParaRPr kumimoji="1" lang="en-US" altLang="ja-JP" sz="16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r>
              <a:rPr kumimoji="1"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れない場合がありますので注意が必要です。</a:t>
            </a:r>
            <a:endParaRPr kumimoji="1" lang="ja-JP" altLang="en-US" sz="16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83554" y="5841641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アパート</a:t>
            </a:r>
            <a:endParaRPr kumimoji="1" lang="ja-JP" altLang="en-US" sz="14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774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ォトアルバム_0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D40B168-7ECE-482C-B5F5-F32E52B9EB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166</Words>
  <Application>Microsoft Office PowerPoint</Application>
  <PresentationFormat>A4 210 x 297 mm</PresentationFormat>
  <Paragraphs>86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フォトアルバム_03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2016-07-22T14:05:22Z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TC025601739991</vt:lpwstr>
  </property>
</Properties>
</file>